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3"/>
  </p:notesMasterIdLst>
  <p:sldIdLst>
    <p:sldId id="256" r:id="rId2"/>
    <p:sldId id="2532" r:id="rId3"/>
    <p:sldId id="2533" r:id="rId4"/>
    <p:sldId id="2536" r:id="rId5"/>
    <p:sldId id="2534" r:id="rId6"/>
    <p:sldId id="2538" r:id="rId7"/>
    <p:sldId id="2539" r:id="rId8"/>
    <p:sldId id="2540" r:id="rId9"/>
    <p:sldId id="2541" r:id="rId10"/>
    <p:sldId id="2542" r:id="rId11"/>
    <p:sldId id="2547" r:id="rId12"/>
    <p:sldId id="2543" r:id="rId13"/>
    <p:sldId id="2545" r:id="rId14"/>
    <p:sldId id="2544" r:id="rId15"/>
    <p:sldId id="2546" r:id="rId16"/>
    <p:sldId id="2548" r:id="rId17"/>
    <p:sldId id="2549" r:id="rId18"/>
    <p:sldId id="2550" r:id="rId19"/>
    <p:sldId id="2551" r:id="rId20"/>
    <p:sldId id="2552" r:id="rId21"/>
    <p:sldId id="255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67" userDrawn="1">
          <p15:clr>
            <a:srgbClr val="A4A3A4"/>
          </p15:clr>
        </p15:guide>
        <p15:guide id="2" pos="66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1B5"/>
    <a:srgbClr val="00A3DA"/>
    <a:srgbClr val="260D06"/>
    <a:srgbClr val="1B2C7F"/>
    <a:srgbClr val="FFA400"/>
    <a:srgbClr val="79C7AF"/>
    <a:srgbClr val="8DC1DC"/>
    <a:srgbClr val="008AAD"/>
    <a:srgbClr val="CDCDCD"/>
    <a:srgbClr val="B2B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/>
    <p:restoredTop sz="94632"/>
  </p:normalViewPr>
  <p:slideViewPr>
    <p:cSldViewPr snapToGrid="0" snapToObjects="1">
      <p:cViewPr>
        <p:scale>
          <a:sx n="90" d="100"/>
          <a:sy n="90" d="100"/>
        </p:scale>
        <p:origin x="-566" y="-58"/>
      </p:cViewPr>
      <p:guideLst>
        <p:guide orient="horz" pos="867"/>
        <p:guide pos="6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08CD-6F30-B04D-A8A9-905F69127FB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4A45D-0113-FD4D-A234-5C0FE4F6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3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6" y="4"/>
            <a:ext cx="388263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4FDCE63-1A48-AB80-DDF7-6A82AB0C87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9467" l="79" r="98424">
                        <a14:foregroundMark x1="12057" y1="10586" x2="29551" y2="15080"/>
                        <a14:foregroundMark x1="32309" y1="14090" x2="21355" y2="20564"/>
                        <a14:foregroundMark x1="21355" y1="20564" x2="11348" y2="30998"/>
                        <a14:foregroundMark x1="11348" y1="30998" x2="5595" y2="47372"/>
                        <a14:foregroundMark x1="5595" y1="47372" x2="5516" y2="60548"/>
                        <a14:foregroundMark x1="5516" y1="60548" x2="23247" y2="77685"/>
                        <a14:foregroundMark x1="23247" y1="77685" x2="51221" y2="82635"/>
                        <a14:foregroundMark x1="51221" y1="82635" x2="52561" y2="82178"/>
                        <a14:foregroundMark x1="88574" y1="58644" x2="91883" y2="71668"/>
                        <a14:foregroundMark x1="91883" y1="71668" x2="89125" y2="82711"/>
                        <a14:foregroundMark x1="89125" y1="82711" x2="83767" y2="90099"/>
                        <a14:foregroundMark x1="44681" y1="74029" x2="53822" y2="67098"/>
                        <a14:foregroundMark x1="53822" y1="67098" x2="61466" y2="74410"/>
                        <a14:foregroundMark x1="3704" y1="7464" x2="83530" y2="11348"/>
                        <a14:foregroundMark x1="83530" y1="11348" x2="93381" y2="23686"/>
                        <a14:foregroundMark x1="93381" y1="23686" x2="93144" y2="84158"/>
                        <a14:foregroundMark x1="93144" y1="84158" x2="35697" y2="88271"/>
                        <a14:foregroundMark x1="35697" y1="88271" x2="20804" y2="86596"/>
                        <a14:foregroundMark x1="20804" y1="86596" x2="14184" y2="83930"/>
                        <a14:foregroundMark x1="1576" y1="94212" x2="47439" y2="94440"/>
                        <a14:foregroundMark x1="47439" y1="94440" x2="80378" y2="92993"/>
                        <a14:foregroundMark x1="80378" y1="92993" x2="97321" y2="94440"/>
                        <a14:foregroundMark x1="1182" y1="98401" x2="49251" y2="98553"/>
                        <a14:foregroundMark x1="49251" y1="98553" x2="93538" y2="93298"/>
                        <a14:foregroundMark x1="93538" y1="93298" x2="97321" y2="98401"/>
                        <a14:foregroundMark x1="97321" y1="85834" x2="97478" y2="97182"/>
                        <a14:foregroundMark x1="97478" y1="97182" x2="68716" y2="99695"/>
                        <a14:foregroundMark x1="68716" y1="99695" x2="68479" y2="99467"/>
                        <a14:foregroundMark x1="13554" y1="86443" x2="1576" y2="89337"/>
                        <a14:foregroundMark x1="1576" y1="89337" x2="79" y2="95659"/>
                        <a14:foregroundMark x1="1576" y1="85529" x2="48936" y2="84235"/>
                        <a14:foregroundMark x1="98131" y1="63060" x2="98025" y2="72768"/>
                        <a14:foregroundMark x1="54531" y1="27647" x2="72971" y2="28408"/>
                        <a14:foregroundMark x1="72971" y1="28408" x2="69031" y2="19193"/>
                        <a14:foregroundMark x1="57841" y1="31912" x2="72104" y2="31912"/>
                        <a14:foregroundMark x1="62096" y1="34958" x2="65721" y2="32902"/>
                        <a14:foregroundMark x1="7959" y1="16679" x2="6777" y2="21554"/>
                        <a14:foregroundMark x1="48779" y1="4265" x2="56501" y2="5179"/>
                        <a14:foregroundMark x1="66036" y1="88652" x2="69819" y2="89642"/>
                        <a14:foregroundMark x1="32467" y1="90937" x2="32309" y2="95354"/>
                        <a14:backgroundMark x1="97084" y1="27494" x2="97084" y2="22239"/>
                        <a14:backgroundMark x1="97636" y1="42879" x2="98503" y2="34349"/>
                        <a14:backgroundMark x1="98503" y1="28256" x2="98503" y2="7921"/>
                        <a14:backgroundMark x1="97636" y1="80350" x2="99921" y2="74257"/>
                        <a14:backgroundMark x1="97951" y1="55369" x2="98424" y2="46535"/>
                        <a14:backgroundMark x1="98582" y1="42346" x2="98582" y2="36558"/>
                        <a14:backgroundMark x1="96217" y1="7464" x2="97636" y2="28104"/>
                        <a14:backgroundMark x1="96848" y1="29931" x2="96848" y2="33968"/>
                        <a14:backgroundMark x1="97794" y1="39299" x2="97951" y2="26580"/>
                        <a14:backgroundMark x1="97163" y1="26809" x2="97400" y2="36481"/>
                        <a14:backgroundMark x1="98503" y1="39985" x2="98976" y2="57883"/>
                        <a14:backgroundMark x1="97006" y1="77075" x2="98976" y2="71668"/>
                        <a14:backgroundMark x1="97242" y1="59177" x2="98030" y2="60396"/>
                        <a14:backgroundMark x1="97715" y1="78522" x2="98424" y2="72430"/>
                        <a14:backgroundMark x1="97636" y1="61005" x2="97951" y2="62148"/>
                        <a14:backgroundMark x1="97557" y1="57273" x2="98582" y2="62986"/>
                        <a14:backgroundMark x1="96848" y1="75248" x2="98503" y2="70830"/>
                        <a14:backgroundMark x1="97715" y1="79665" x2="98266" y2="72430"/>
                        <a14:backgroundMark x1="97872" y1="72734" x2="97636" y2="73724"/>
                        <a14:backgroundMark x1="97557" y1="78751" x2="97636" y2="81721"/>
                        <a14:backgroundMark x1="97400" y1="75628" x2="98188" y2="73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81" y="784750"/>
            <a:ext cx="2793635" cy="2890575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2" y="5284981"/>
            <a:ext cx="12257115" cy="1203674"/>
            <a:chOff x="-13293" y="5284981"/>
            <a:chExt cx="12257115" cy="12036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15A511A-4FC8-1EC5-7E73-751C372EF8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743" y="4079548"/>
            <a:ext cx="773724" cy="8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9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1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1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3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4" y="4"/>
            <a:ext cx="508450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=""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2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=""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=""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=""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=""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=""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=""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=""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=""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=""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=""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=""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=""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199" y="-532061"/>
            <a:ext cx="4982604" cy="142360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1525" y="1137231"/>
            <a:ext cx="3957603" cy="3775812"/>
          </a:xfrm>
        </p:spPr>
        <p:txBody>
          <a:bodyPr/>
          <a:lstStyle>
            <a:lvl1pPr marL="342900" indent="-342900" algn="l">
              <a:buClr>
                <a:srgbClr val="0AB5EC"/>
              </a:buClr>
              <a:buFont typeface="Системный шрифт, обычный"/>
              <a:buChar char="✦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247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9" y="412335"/>
            <a:ext cx="10858993" cy="85226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5" cy="187064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CB632301-C30C-2073-FBA1-E74C18172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95" y="3401760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4">
            <a:extLst>
              <a:ext uri="{FF2B5EF4-FFF2-40B4-BE49-F238E27FC236}">
                <a16:creationId xmlns="" xmlns:a16="http://schemas.microsoft.com/office/drawing/2014/main" id="{55686E08-534E-D526-0FFD-56C6BA3E59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4" y="3401759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5E1A8105-1CC0-2D67-9D5F-867332BD9C0F}"/>
              </a:ext>
            </a:extLst>
          </p:cNvPr>
          <p:cNvSpPr/>
          <p:nvPr userDrawn="1"/>
        </p:nvSpPr>
        <p:spPr>
          <a:xfrm rot="5400000">
            <a:off x="11638653" y="213725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144CA2DE-B638-C9D8-28F2-61B631482096}"/>
              </a:ext>
            </a:extLst>
          </p:cNvPr>
          <p:cNvSpPr/>
          <p:nvPr userDrawn="1"/>
        </p:nvSpPr>
        <p:spPr>
          <a:xfrm rot="5400000">
            <a:off x="11638653" y="160234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04F76072-36C5-BA83-C2EC-1E6650A9D181}"/>
              </a:ext>
            </a:extLst>
          </p:cNvPr>
          <p:cNvSpPr/>
          <p:nvPr userDrawn="1"/>
        </p:nvSpPr>
        <p:spPr>
          <a:xfrm rot="5400000">
            <a:off x="11639662" y="186979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6B9650B1-B4F2-098C-E872-59521CC840B0}"/>
              </a:ext>
            </a:extLst>
          </p:cNvPr>
          <p:cNvSpPr/>
          <p:nvPr userDrawn="1"/>
        </p:nvSpPr>
        <p:spPr>
          <a:xfrm rot="5400000">
            <a:off x="11638653" y="293963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BE6B430B-3467-EEB3-665F-1867E88D39FA}"/>
              </a:ext>
            </a:extLst>
          </p:cNvPr>
          <p:cNvSpPr/>
          <p:nvPr userDrawn="1"/>
        </p:nvSpPr>
        <p:spPr>
          <a:xfrm rot="5400000">
            <a:off x="11638653" y="240471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1F0B14B5-6FA4-0A14-177E-4FE019B28EE3}"/>
              </a:ext>
            </a:extLst>
          </p:cNvPr>
          <p:cNvSpPr/>
          <p:nvPr userDrawn="1"/>
        </p:nvSpPr>
        <p:spPr>
          <a:xfrm rot="5400000">
            <a:off x="11639662" y="2672172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4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3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39" y="572864"/>
            <a:ext cx="7061860" cy="248754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39" y="3354199"/>
            <a:ext cx="706186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6" y="4"/>
            <a:ext cx="388263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FDCE63-1A48-AB80-DDF7-6A82AB0C87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9467" l="79" r="98424">
                        <a14:foregroundMark x1="12057" y1="10586" x2="29551" y2="15080"/>
                        <a14:foregroundMark x1="32309" y1="14090" x2="21355" y2="20564"/>
                        <a14:foregroundMark x1="21355" y1="20564" x2="11348" y2="30998"/>
                        <a14:foregroundMark x1="11348" y1="30998" x2="5595" y2="47372"/>
                        <a14:foregroundMark x1="5595" y1="47372" x2="5516" y2="60548"/>
                        <a14:foregroundMark x1="5516" y1="60548" x2="23247" y2="77685"/>
                        <a14:foregroundMark x1="23247" y1="77685" x2="51221" y2="82635"/>
                        <a14:foregroundMark x1="51221" y1="82635" x2="52561" y2="82178"/>
                        <a14:foregroundMark x1="88574" y1="58644" x2="91883" y2="71668"/>
                        <a14:foregroundMark x1="91883" y1="71668" x2="89125" y2="82711"/>
                        <a14:foregroundMark x1="89125" y1="82711" x2="83767" y2="90099"/>
                        <a14:foregroundMark x1="44681" y1="74029" x2="53822" y2="67098"/>
                        <a14:foregroundMark x1="53822" y1="67098" x2="61466" y2="74410"/>
                        <a14:foregroundMark x1="3704" y1="7464" x2="83530" y2="11348"/>
                        <a14:foregroundMark x1="83530" y1="11348" x2="93381" y2="23686"/>
                        <a14:foregroundMark x1="93381" y1="23686" x2="93144" y2="84158"/>
                        <a14:foregroundMark x1="93144" y1="84158" x2="35697" y2="88271"/>
                        <a14:foregroundMark x1="35697" y1="88271" x2="20804" y2="86596"/>
                        <a14:foregroundMark x1="20804" y1="86596" x2="14184" y2="83930"/>
                        <a14:foregroundMark x1="1576" y1="94212" x2="47439" y2="94440"/>
                        <a14:foregroundMark x1="47439" y1="94440" x2="80378" y2="92993"/>
                        <a14:foregroundMark x1="80378" y1="92993" x2="97321" y2="94440"/>
                        <a14:foregroundMark x1="1182" y1="98401" x2="49251" y2="98553"/>
                        <a14:foregroundMark x1="49251" y1="98553" x2="93538" y2="93298"/>
                        <a14:foregroundMark x1="93538" y1="93298" x2="97321" y2="98401"/>
                        <a14:foregroundMark x1="97321" y1="85834" x2="97478" y2="97182"/>
                        <a14:foregroundMark x1="97478" y1="97182" x2="68716" y2="99695"/>
                        <a14:foregroundMark x1="68716" y1="99695" x2="68479" y2="99467"/>
                        <a14:foregroundMark x1="13554" y1="86443" x2="1576" y2="89337"/>
                        <a14:foregroundMark x1="1576" y1="89337" x2="79" y2="95659"/>
                        <a14:foregroundMark x1="1576" y1="85529" x2="48936" y2="84235"/>
                        <a14:foregroundMark x1="98131" y1="63060" x2="98025" y2="72768"/>
                        <a14:foregroundMark x1="54531" y1="27647" x2="72971" y2="28408"/>
                        <a14:foregroundMark x1="72971" y1="28408" x2="69031" y2="19193"/>
                        <a14:foregroundMark x1="57841" y1="31912" x2="72104" y2="31912"/>
                        <a14:foregroundMark x1="62096" y1="34958" x2="65721" y2="32902"/>
                        <a14:foregroundMark x1="7959" y1="16679" x2="6777" y2="21554"/>
                        <a14:foregroundMark x1="48779" y1="4265" x2="56501" y2="5179"/>
                        <a14:foregroundMark x1="66036" y1="88652" x2="69819" y2="89642"/>
                        <a14:foregroundMark x1="32467" y1="90937" x2="32309" y2="95354"/>
                        <a14:backgroundMark x1="97084" y1="27494" x2="97084" y2="22239"/>
                        <a14:backgroundMark x1="97636" y1="42879" x2="98503" y2="34349"/>
                        <a14:backgroundMark x1="98503" y1="28256" x2="98503" y2="7921"/>
                        <a14:backgroundMark x1="97636" y1="80350" x2="99921" y2="74257"/>
                        <a14:backgroundMark x1="97951" y1="55369" x2="98424" y2="46535"/>
                        <a14:backgroundMark x1="98582" y1="42346" x2="98582" y2="36558"/>
                        <a14:backgroundMark x1="96217" y1="7464" x2="97636" y2="28104"/>
                        <a14:backgroundMark x1="96848" y1="29931" x2="96848" y2="33968"/>
                        <a14:backgroundMark x1="97794" y1="39299" x2="97951" y2="26580"/>
                        <a14:backgroundMark x1="97163" y1="26809" x2="97400" y2="36481"/>
                        <a14:backgroundMark x1="98503" y1="39985" x2="98976" y2="57883"/>
                        <a14:backgroundMark x1="97006" y1="77075" x2="98976" y2="71668"/>
                        <a14:backgroundMark x1="97242" y1="59177" x2="98030" y2="60396"/>
                        <a14:backgroundMark x1="97715" y1="78522" x2="98424" y2="72430"/>
                        <a14:backgroundMark x1="97636" y1="61005" x2="97951" y2="62148"/>
                        <a14:backgroundMark x1="97557" y1="57273" x2="98582" y2="62986"/>
                        <a14:backgroundMark x1="96848" y1="75248" x2="98503" y2="70830"/>
                        <a14:backgroundMark x1="97715" y1="79665" x2="98266" y2="72430"/>
                        <a14:backgroundMark x1="97872" y1="72734" x2="97636" y2="73724"/>
                        <a14:backgroundMark x1="97557" y1="78751" x2="97636" y2="81721"/>
                        <a14:backgroundMark x1="97400" y1="75628" x2="98188" y2="73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81" y="784750"/>
            <a:ext cx="2793635" cy="2890575"/>
          </a:xfrm>
          <a:prstGeom prst="rect">
            <a:avLst/>
          </a:prstGeom>
        </p:spPr>
      </p:pic>
      <p:grpSp>
        <p:nvGrpSpPr>
          <p:cNvPr id="111" name="Группа 110">
            <a:extLst>
              <a:ext uri="{FF2B5EF4-FFF2-40B4-BE49-F238E27FC236}">
                <a16:creationId xmlns=""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2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=""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=""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=""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=""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=""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=""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=""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=""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=""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=""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=""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=""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15A511A-4FC8-1EC5-7E73-751C372EF8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743" y="4079548"/>
            <a:ext cx="773724" cy="8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6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352748" y="3351379"/>
            <a:ext cx="6858002" cy="155249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3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2606144" y="2684024"/>
            <a:ext cx="6904071" cy="1463184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2134604B-DEA5-DD12-116E-7246A3EF3E85}"/>
              </a:ext>
            </a:extLst>
          </p:cNvPr>
          <p:cNvGrpSpPr/>
          <p:nvPr userDrawn="1"/>
        </p:nvGrpSpPr>
        <p:grpSpPr>
          <a:xfrm>
            <a:off x="-13292" y="5559301"/>
            <a:ext cx="12257115" cy="1203674"/>
            <a:chOff x="-13293" y="5284981"/>
            <a:chExt cx="12257115" cy="12036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DB4D42B2-A868-8B5B-242A-379518E60141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34146B3-2767-7DA6-A5DB-43348BE9FDB6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236177E-DF6C-4A9C-5E96-F9FED0CC0A58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8C8A3371-6839-024A-96FB-1A238E986CE6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48A1D7FB-2179-479B-FC8D-446C4BC5C3AA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2699204C-B57D-32E7-24A9-6C1209A099E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ECC7A439-65BD-8CA4-9DE9-AD31DC25DA89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1418FFC1-1A5C-196F-F5C9-7AEBBF446289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709DCFD9-1737-EA26-4348-BA90F264E78E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FA821696-E704-08DF-5B9F-804DE0F28D23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205A904C-1D08-F65C-60C6-E75F71ED22B4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88133616-89E0-0377-D1BD-608556905ED3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EC5E1BD5-ECFC-93C8-7D9C-58B9EB0FF224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536AC8E0-59F8-B55A-B658-40F0661FCB23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35844103-9ECC-0A47-6F8F-6D42C90D1DA8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4792FC6C-E5C5-7D6E-0A64-248E568CD425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32B2A1D9-1CA7-DCA0-9546-74B92FA744CE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837B128C-35D4-936D-327F-743201159D7C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C0B4B096-D535-436B-59C7-20951B12AC62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7510FEC7-93ED-DCD6-3E1A-1BD5C8D1D958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6B967668-4ABD-166D-CD9F-3121FB8A6CA5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0099E1E1-A466-5568-263C-53913EBD3E6D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39384177-25C9-EE8D-DF0A-8CE7534BD226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0BB78CA9-83BA-46BB-0A68-B97E0C9D8AB0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6AECFEFA-6C94-0DC2-E8F8-1BB780C16921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EC2B6C74-2546-8121-97A0-0E6A22232229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2CC31384-C41C-E84D-910D-02B53D619B0F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FAF3795A-14B0-7CFE-BB87-E286C6E71C47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3CC15C59-E510-524D-3327-4DFB168D2048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2D845F95-43A1-ED89-8BD0-B76497566DB8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4CA29D99-689B-684E-4B00-662CCD113429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1101A179-8539-A17E-215B-C583A9730D91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16AE66AF-E9EF-6B63-3EEF-42D8EE910BD3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32839AA3-DC59-2D42-881F-A60139468C92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E749FDAC-892C-32A4-11D2-33D4BD10EAE1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85850BAB-7767-8AA3-4F80-562FA10AD1AA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CD0786E5-7254-29BD-FB33-B3FDE1310920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312AF986-7005-8BA9-FD8F-D400AD496004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7A3F9702-A620-7BE4-8EA5-2EF4BB1712CD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6AB32B0F-95EB-9E13-33D6-AFD3D95FB019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6B6B97DA-C5B8-56BB-068E-870A6BB28281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A0713FA4-CB65-95D6-69DA-66CC774225B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18B4D365-3C52-E5AC-8563-28FA42F93A7A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1480BB1D-2AE7-AC7F-369A-B0FED5FE24E2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4CB8BBA2-1816-5457-798D-6175F3404087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524D6AB9-E615-BBDE-1DD1-AB10043F0F3E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662674" y="2050715"/>
            <a:ext cx="4982604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САМОЕ ГЛАВНОЕ</a:t>
            </a:r>
          </a:p>
        </p:txBody>
      </p:sp>
      <p:sp>
        <p:nvSpPr>
          <p:cNvPr id="56" name="Текст 55">
            <a:extLst>
              <a:ext uri="{FF2B5EF4-FFF2-40B4-BE49-F238E27FC236}">
                <a16:creationId xmlns="" xmlns:a16="http://schemas.microsoft.com/office/drawing/2014/main" id="{C4F218B0-EA38-6324-AE4E-7A6A18819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2734" y="411726"/>
            <a:ext cx="10202095" cy="4982605"/>
          </a:xfrm>
        </p:spPr>
        <p:txBody>
          <a:bodyPr/>
          <a:lstStyle>
            <a:lvl1pPr marL="457200" indent="-457200">
              <a:buClr>
                <a:srgbClr val="0AB5EC"/>
              </a:buClr>
              <a:buFont typeface="Системный шрифт, обычный"/>
              <a:buChar char="✦"/>
              <a:defRPr/>
            </a:lvl1pPr>
            <a:lvl2pPr marL="800100" indent="-342900">
              <a:buClr>
                <a:srgbClr val="0AB5EC"/>
              </a:buClr>
              <a:buFont typeface="Системный шрифт, обычный"/>
              <a:buChar char="✦"/>
              <a:defRPr/>
            </a:lvl2pPr>
            <a:lvl3pPr marL="1257300" indent="-342900">
              <a:buClr>
                <a:srgbClr val="0AB5EC"/>
              </a:buClr>
              <a:buFont typeface="Системный шрифт, обычный"/>
              <a:buChar char="✦"/>
              <a:defRPr/>
            </a:lvl3pPr>
            <a:lvl4pPr marL="1657350" indent="-285750">
              <a:buClr>
                <a:srgbClr val="0AB5EC"/>
              </a:buClr>
              <a:buFont typeface="Системный шрифт, обычный"/>
              <a:buChar char="✦"/>
              <a:defRPr/>
            </a:lvl4pPr>
            <a:lvl5pPr marL="2114550" indent="-285750">
              <a:buClr>
                <a:srgbClr val="0AB5EC"/>
              </a:buClr>
              <a:buFont typeface="Системный шрифт, обычный"/>
              <a:buChar char="✦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146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2"/>
            <a:ext cx="6858002" cy="425823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3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7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7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5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5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4" y="3851862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6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6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5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5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70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8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8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80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80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3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3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3" y="1531039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3" y="1727409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="" xmlns:a16="http://schemas.microsoft.com/office/drawing/2014/main" id="{603EE70C-79A2-D14B-BD2F-9B9DA563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63" y="281292"/>
            <a:ext cx="9448095" cy="1325563"/>
          </a:xfrm>
        </p:spPr>
        <p:txBody>
          <a:bodyPr>
            <a:normAutofit/>
          </a:bodyPr>
          <a:lstStyle>
            <a:lvl1pPr algn="just">
              <a:defRPr sz="29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262AD2E9-F33B-4D87-4340-C4DDC452AEE8}"/>
              </a:ext>
            </a:extLst>
          </p:cNvPr>
          <p:cNvGrpSpPr/>
          <p:nvPr userDrawn="1"/>
        </p:nvGrpSpPr>
        <p:grpSpPr>
          <a:xfrm>
            <a:off x="1963854" y="220797"/>
            <a:ext cx="9587689" cy="1446553"/>
            <a:chOff x="523200" y="357295"/>
            <a:chExt cx="11019433" cy="1446553"/>
          </a:xfrm>
          <a:solidFill>
            <a:srgbClr val="B2B8C2"/>
          </a:solidFill>
        </p:grpSpPr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53A72E87-67AB-6FB9-19EF-92701FC68714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33BCDCE9-F56D-81AC-A62E-DC209B73BEB1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8C56CE-B3AC-651B-9470-AE6547CF4B3E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02725A5E-4B6E-EF11-8BF1-014E2A75E355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3" name="Вертикальный объект 62">
            <a:extLst>
              <a:ext uri="{FF2B5EF4-FFF2-40B4-BE49-F238E27FC236}">
                <a16:creationId xmlns="" xmlns:a16="http://schemas.microsoft.com/office/drawing/2014/main" id="{A41EE144-4D76-AD77-EA53-1B39447EF50B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>
          <a:xfrm>
            <a:off x="2066925" y="2046294"/>
            <a:ext cx="9380539" cy="38750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1905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2"/>
            <a:ext cx="6858002" cy="425823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3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7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7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5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5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4" y="3851862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6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6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5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5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70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8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8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80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80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3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3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3" y="1531039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3" y="1727409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E8F4DF0-DCCC-E6A0-4972-112533DE8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175" y="198789"/>
            <a:ext cx="10098088" cy="58797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918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9" y="412335"/>
            <a:ext cx="1085899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="" xmlns:a16="http://schemas.microsoft.com/office/drawing/2014/main" id="{BD18FCB1-C9CD-1BAF-0578-EAA2D4588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1265" y="1895575"/>
            <a:ext cx="8253984" cy="257333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4">
            <a:extLst>
              <a:ext uri="{FF2B5EF4-FFF2-40B4-BE49-F238E27FC236}">
                <a16:creationId xmlns="" xmlns:a16="http://schemas.microsoft.com/office/drawing/2014/main" id="{DD2D9D71-C603-5A67-51EA-316B484E04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2042" y="4005592"/>
            <a:ext cx="5424487" cy="2573338"/>
          </a:xfrm>
        </p:spPr>
        <p:txBody>
          <a:bodyPr/>
          <a:lstStyle/>
          <a:p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76CE5056-F6E2-5A5E-6C98-540ED9AEE778}"/>
              </a:ext>
            </a:extLst>
          </p:cNvPr>
          <p:cNvGrpSpPr/>
          <p:nvPr userDrawn="1"/>
        </p:nvGrpSpPr>
        <p:grpSpPr>
          <a:xfrm>
            <a:off x="1" y="6599676"/>
            <a:ext cx="3050931" cy="258324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5E60154D-0A57-88CE-9D07-2207DC66831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6C35E707-6B56-5356-F6C4-8876A0A09C86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1ECBC377-1E81-4B76-131F-704D18F835C3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7454376-AC3C-D342-309C-FE93461D626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34F0897A-EF08-C492-4A89-02C132DC1860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0EEF2BB8-595E-9179-F579-3EAFB8E6C29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DF8112C1-C3EF-3E3D-8AF3-0D1472B5413A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57162744-85F5-95A3-FCD4-F70943B8E7D9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3967F7A9-D804-5FE9-3816-7A8CA0B6F166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F9F8E841-BD81-B784-0446-252101173577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AC323DF0-9F86-B5E4-B5A2-88E486B73278}"/>
              </a:ext>
            </a:extLst>
          </p:cNvPr>
          <p:cNvGrpSpPr/>
          <p:nvPr userDrawn="1"/>
        </p:nvGrpSpPr>
        <p:grpSpPr>
          <a:xfrm rot="5400000">
            <a:off x="10575474" y="1396306"/>
            <a:ext cx="3050930" cy="258324"/>
            <a:chOff x="10887" y="6351002"/>
            <a:chExt cx="4810495" cy="51664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587CD13F-5064-E437-3624-D241FCE56DB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FE668593-C9C2-0B01-670A-D772040A54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0C12DF80-615D-6AFA-7954-0117934EFBF2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B046B06-27E0-F89C-DF40-F0DD0061B086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AC0DEBF8-3212-7598-9188-21B1C6BA8B15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C2512362-22D5-3CB3-085B-C0F3FD44A5A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1B7704C0-5A49-566A-5F58-726C689773C9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654A6EC6-CDF2-8E18-5D7F-11FA76C10E48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99650B61-1CE9-1E8B-7A62-FE819986F208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9E7B5509-EA99-BDD3-DF21-DB097379AD2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471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5" y="279077"/>
            <a:ext cx="10858995" cy="1822103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2"/>
                </a:solidFill>
              </a:defRPr>
            </a:lvl1pPr>
            <a:lvl2pPr marL="457200" indent="0" algn="just">
              <a:buNone/>
              <a:defRPr>
                <a:solidFill>
                  <a:schemeClr val="tx2"/>
                </a:solidFill>
              </a:defRPr>
            </a:lvl2pPr>
            <a:lvl3pPr marL="914400" indent="0" algn="just">
              <a:buNone/>
              <a:defRPr>
                <a:solidFill>
                  <a:schemeClr val="tx2"/>
                </a:solidFill>
              </a:defRPr>
            </a:lvl3pPr>
            <a:lvl4pPr marL="1371600" indent="0" algn="just">
              <a:buNone/>
              <a:defRPr>
                <a:solidFill>
                  <a:schemeClr val="tx2"/>
                </a:solidFill>
              </a:defRPr>
            </a:lvl4pPr>
            <a:lvl5pPr marL="1828800" indent="0" algn="just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C859873C-8BE9-6DF9-3BBC-B9E7AE4730B3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543D09BE-B454-6DC9-0290-6970B9A3849F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ED8C5E0F-9BF8-887E-16F8-17E98A197860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DD6BDDC5-1AB8-5894-786A-67714FD71D72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D9A6497E-C7A9-84BF-FE25-5E3A1D813693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D44D0522-9F98-7C1F-4629-42882CB45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2239" y="2819227"/>
            <a:ext cx="6146800" cy="304165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A7721748-74FD-650E-6625-CAF19208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37" y="3198949"/>
            <a:ext cx="3741667" cy="22172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just">
              <a:buNone/>
              <a:defRPr/>
            </a:lvl1pPr>
            <a:lvl2pPr marL="457200" indent="0" algn="just">
              <a:buNone/>
              <a:defRPr/>
            </a:lvl2pPr>
            <a:lvl3pPr marL="914400" indent="0" algn="just">
              <a:buNone/>
              <a:defRPr/>
            </a:lvl3pPr>
            <a:lvl4pPr marL="1371600" indent="0" algn="just">
              <a:buNone/>
              <a:defRPr/>
            </a:lvl4pPr>
            <a:lvl5pPr marL="1828800" indent="0" algn="just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399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EDFA4EB-1405-017A-5BE6-CE17095E5A01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A8D17CB-2F81-8FE2-DB7F-22F979385F90}"/>
              </a:ext>
            </a:extLst>
          </p:cNvPr>
          <p:cNvSpPr/>
          <p:nvPr userDrawn="1"/>
        </p:nvSpPr>
        <p:spPr>
          <a:xfrm>
            <a:off x="-13293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56C9C8BF-D529-C701-F6C1-D4588A0CF18F}"/>
              </a:ext>
            </a:extLst>
          </p:cNvPr>
          <p:cNvGrpSpPr/>
          <p:nvPr userDrawn="1"/>
        </p:nvGrpSpPr>
        <p:grpSpPr>
          <a:xfrm>
            <a:off x="10891" y="6351002"/>
            <a:ext cx="4810495" cy="516648"/>
            <a:chOff x="10887" y="6351002"/>
            <a:chExt cx="4810495" cy="51664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862C1A98-34DF-F235-C843-AB5A69C9346D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51D0B9C6-0737-E04B-B39D-5664BADB5A8A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964F5C83-EB6B-6F3C-6790-0581726A6DC9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E0BCBFA2-5236-6BF8-F406-5A00C5DB91B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9EAA583A-C4CF-F682-90A6-2D60941A2176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B014577F-6918-4D84-119A-F4D252C00B95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4D4F1296-FCF7-8A83-3521-B4ADC28A30DB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6E2C3AF2-B5FA-AC04-663C-396D7C72BC8C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08944D8B-2CA5-A0AC-04FA-D4A9F292DBE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DCFCB4C4-495F-51EB-F6EE-1F8A5EF814BF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9097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F67EE83A-8F15-6AC4-FE68-47EFD31065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46219" y="5140100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l">
              <a:buNone/>
              <a:defRPr>
                <a:solidFill>
                  <a:schemeClr val="tx2"/>
                </a:solidFill>
              </a:defRPr>
            </a:lvl2pPr>
            <a:lvl3pPr marL="914400" indent="0" algn="l">
              <a:buNone/>
              <a:defRPr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2"/>
                </a:solidFill>
              </a:defRPr>
            </a:lvl4pPr>
            <a:lvl5pPr marL="1828800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="" xmlns:a16="http://schemas.microsoft.com/office/drawing/2014/main" id="{E7FE3A3C-00A8-BD16-CC3C-E2E4CFD240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753" y="3845858"/>
            <a:ext cx="3307979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0EA513C8-E6F5-5F09-A984-0F4D020AFE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755" y="400121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r"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="" xmlns:a16="http://schemas.microsoft.com/office/drawing/2014/main" id="{1B37C7AA-0057-0F9D-FDDE-6E0A81054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1597" y="400120"/>
            <a:ext cx="3307979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EDDAB7F-2B86-5BF9-3AEC-EF3DBEE6DC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38576" y="2379667"/>
            <a:ext cx="4403725" cy="2460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A0E6CB1B-63CF-4E8D-EEFC-EF6AA275C1B8}"/>
              </a:ext>
            </a:extLst>
          </p:cNvPr>
          <p:cNvSpPr/>
          <p:nvPr userDrawn="1"/>
        </p:nvSpPr>
        <p:spPr>
          <a:xfrm rot="5400000">
            <a:off x="7333331" y="1114482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5D0FBE4A-956F-22A4-B30D-1FC05A7F9695}"/>
              </a:ext>
            </a:extLst>
          </p:cNvPr>
          <p:cNvSpPr/>
          <p:nvPr userDrawn="1"/>
        </p:nvSpPr>
        <p:spPr>
          <a:xfrm rot="5400000">
            <a:off x="7334344" y="138194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3B86CEA2-177B-7714-84A1-6D64A1699194}"/>
              </a:ext>
            </a:extLst>
          </p:cNvPr>
          <p:cNvSpPr/>
          <p:nvPr userDrawn="1"/>
        </p:nvSpPr>
        <p:spPr>
          <a:xfrm rot="5400000">
            <a:off x="7331316" y="565445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746D9EA5-DB57-4680-FDBB-7E02934171C0}"/>
              </a:ext>
            </a:extLst>
          </p:cNvPr>
          <p:cNvSpPr/>
          <p:nvPr userDrawn="1"/>
        </p:nvSpPr>
        <p:spPr>
          <a:xfrm rot="5400000">
            <a:off x="7332325" y="83289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CFA7EC8-AB4C-FED5-C710-906D15A6375D}"/>
              </a:ext>
            </a:extLst>
          </p:cNvPr>
          <p:cNvSpPr/>
          <p:nvPr userDrawn="1"/>
        </p:nvSpPr>
        <p:spPr>
          <a:xfrm rot="5400000">
            <a:off x="4633677" y="582505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74CCDD24-53AC-6BF1-3BD3-B0A2C8B48A84}"/>
              </a:ext>
            </a:extLst>
          </p:cNvPr>
          <p:cNvSpPr/>
          <p:nvPr userDrawn="1"/>
        </p:nvSpPr>
        <p:spPr>
          <a:xfrm rot="5400000">
            <a:off x="4634686" y="609251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36E52B4E-1726-EF3F-CBCA-77C2075B99A8}"/>
              </a:ext>
            </a:extLst>
          </p:cNvPr>
          <p:cNvSpPr/>
          <p:nvPr userDrawn="1"/>
        </p:nvSpPr>
        <p:spPr>
          <a:xfrm rot="5400000">
            <a:off x="4631660" y="5276019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1465838C-B23F-1EA9-5308-9C628712DAF7}"/>
              </a:ext>
            </a:extLst>
          </p:cNvPr>
          <p:cNvSpPr/>
          <p:nvPr userDrawn="1"/>
        </p:nvSpPr>
        <p:spPr>
          <a:xfrm rot="5400000">
            <a:off x="4632668" y="554347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7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F67EE83A-8F15-6AC4-FE68-47EFD31065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46219" y="5140100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l">
              <a:buNone/>
              <a:defRPr>
                <a:solidFill>
                  <a:schemeClr val="tx2"/>
                </a:solidFill>
              </a:defRPr>
            </a:lvl2pPr>
            <a:lvl3pPr marL="914400" indent="0" algn="l">
              <a:buNone/>
              <a:defRPr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2"/>
                </a:solidFill>
              </a:defRPr>
            </a:lvl4pPr>
            <a:lvl5pPr marL="1828800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="" xmlns:a16="http://schemas.microsoft.com/office/drawing/2014/main" id="{E7FE3A3C-00A8-BD16-CC3C-E2E4CFD240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753" y="3845858"/>
            <a:ext cx="3307979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0EA513C8-E6F5-5F09-A984-0F4D020AFE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755" y="400121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r"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="" xmlns:a16="http://schemas.microsoft.com/office/drawing/2014/main" id="{1B37C7AA-0057-0F9D-FDDE-6E0A81054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1597" y="400120"/>
            <a:ext cx="3307979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A0E6CB1B-63CF-4E8D-EEFC-EF6AA275C1B8}"/>
              </a:ext>
            </a:extLst>
          </p:cNvPr>
          <p:cNvSpPr/>
          <p:nvPr userDrawn="1"/>
        </p:nvSpPr>
        <p:spPr>
          <a:xfrm rot="5400000">
            <a:off x="7333331" y="1114482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5D0FBE4A-956F-22A4-B30D-1FC05A7F9695}"/>
              </a:ext>
            </a:extLst>
          </p:cNvPr>
          <p:cNvSpPr/>
          <p:nvPr userDrawn="1"/>
        </p:nvSpPr>
        <p:spPr>
          <a:xfrm rot="5400000">
            <a:off x="7334344" y="138194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3B86CEA2-177B-7714-84A1-6D64A1699194}"/>
              </a:ext>
            </a:extLst>
          </p:cNvPr>
          <p:cNvSpPr/>
          <p:nvPr userDrawn="1"/>
        </p:nvSpPr>
        <p:spPr>
          <a:xfrm rot="5400000">
            <a:off x="7331316" y="565445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746D9EA5-DB57-4680-FDBB-7E02934171C0}"/>
              </a:ext>
            </a:extLst>
          </p:cNvPr>
          <p:cNvSpPr/>
          <p:nvPr userDrawn="1"/>
        </p:nvSpPr>
        <p:spPr>
          <a:xfrm rot="5400000">
            <a:off x="7332325" y="83289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CFA7EC8-AB4C-FED5-C710-906D15A6375D}"/>
              </a:ext>
            </a:extLst>
          </p:cNvPr>
          <p:cNvSpPr/>
          <p:nvPr userDrawn="1"/>
        </p:nvSpPr>
        <p:spPr>
          <a:xfrm rot="5400000">
            <a:off x="4633677" y="582505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74CCDD24-53AC-6BF1-3BD3-B0A2C8B48A84}"/>
              </a:ext>
            </a:extLst>
          </p:cNvPr>
          <p:cNvSpPr/>
          <p:nvPr userDrawn="1"/>
        </p:nvSpPr>
        <p:spPr>
          <a:xfrm rot="5400000">
            <a:off x="4634686" y="609251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36E52B4E-1726-EF3F-CBCA-77C2075B99A8}"/>
              </a:ext>
            </a:extLst>
          </p:cNvPr>
          <p:cNvSpPr/>
          <p:nvPr userDrawn="1"/>
        </p:nvSpPr>
        <p:spPr>
          <a:xfrm rot="5400000">
            <a:off x="4631660" y="5276019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1465838C-B23F-1EA9-5308-9C628712DAF7}"/>
              </a:ext>
            </a:extLst>
          </p:cNvPr>
          <p:cNvSpPr/>
          <p:nvPr userDrawn="1"/>
        </p:nvSpPr>
        <p:spPr>
          <a:xfrm rot="5400000">
            <a:off x="4632668" y="554347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EAB07BD-5B84-AA4F-78A5-293755BAAA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1805" y="2120905"/>
            <a:ext cx="3813175" cy="26463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11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C75DCCC-847F-6897-B9FA-8E22A34F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65" y="281292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6A53E0B-C0D6-EE65-7105-22CAAB7ED2F0}"/>
              </a:ext>
            </a:extLst>
          </p:cNvPr>
          <p:cNvGrpSpPr/>
          <p:nvPr userDrawn="1"/>
        </p:nvGrpSpPr>
        <p:grpSpPr>
          <a:xfrm>
            <a:off x="532110" y="220797"/>
            <a:ext cx="11019433" cy="1446553"/>
            <a:chOff x="523200" y="357295"/>
            <a:chExt cx="11019433" cy="1446553"/>
          </a:xfrm>
          <a:solidFill>
            <a:schemeClr val="bg1">
              <a:lumMod val="9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1178F38F-CA29-F2AA-ACE5-15175A941F6B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6AEE27A7-F4B0-506F-CBF2-9F9E4020176B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71FB71FA-5461-6E2D-CD00-5F3A9382223C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AE0A2D73-C258-BC22-4D43-5C4DC3446B47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95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5D00E87-AFE6-7AE5-371D-CC21936B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052" y="1306286"/>
            <a:ext cx="6497637" cy="53470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50972DE-F3E2-63C4-74F8-E025884948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0692" y="214319"/>
            <a:ext cx="4960937" cy="62452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BF6AED3-6FC8-6F80-316A-99DBCBF7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54" y="178611"/>
            <a:ext cx="6497639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BE01A6FA-AABD-D437-75F7-9C2AEA67E629}"/>
              </a:ext>
            </a:extLst>
          </p:cNvPr>
          <p:cNvGrpSpPr/>
          <p:nvPr userDrawn="1"/>
        </p:nvGrpSpPr>
        <p:grpSpPr>
          <a:xfrm rot="5400000">
            <a:off x="10963554" y="1044421"/>
            <a:ext cx="2329132" cy="240303"/>
            <a:chOff x="10887" y="6351002"/>
            <a:chExt cx="4810495" cy="5166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2695318-61E3-68C9-8AC5-1E30DD8FE1D8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FFAD6B51-6CFE-75B2-2C63-FA66184CE0F5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22C8C741-AA99-B114-2652-4F510CD3EC8C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961E48EC-BE19-04BB-AE34-E758D2F84C5C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AAD8B9F5-4D2F-4296-18CB-D972B6FA28DF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8AE683E8-53A5-54F4-381D-7E92D173DF73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99F3A38F-1EBE-C7F1-606A-269DD9C9EEED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896B601-EEE0-B22F-A839-087A1554245B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B1FF6881-7951-F778-4568-26DFA80A039B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7A1F192C-C20D-34EB-1FE8-393B4C921A4E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726886C-5966-77B7-7315-CC1F62B8FA58}"/>
              </a:ext>
            </a:extLst>
          </p:cNvPr>
          <p:cNvSpPr/>
          <p:nvPr userDrawn="1"/>
        </p:nvSpPr>
        <p:spPr>
          <a:xfrm rot="5400000">
            <a:off x="12046366" y="2375513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44BED95-5AA3-F534-CE4F-4C2EFEF60B26}"/>
              </a:ext>
            </a:extLst>
          </p:cNvPr>
          <p:cNvSpPr/>
          <p:nvPr userDrawn="1"/>
        </p:nvSpPr>
        <p:spPr>
          <a:xfrm rot="5400000">
            <a:off x="12047376" y="2642971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6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298F6E5-B3C3-DD3C-EF9F-78E614BF1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6"/>
            <a:ext cx="12191207" cy="6858447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A9218BB6-7664-D3AB-1C5F-DFBD49052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64" y="508801"/>
            <a:ext cx="8971873" cy="1080293"/>
          </a:xfrm>
          <a:prstGeom prst="rect">
            <a:avLst/>
          </a:prstGeom>
        </p:spPr>
        <p:txBody>
          <a:bodyPr lIns="0" tIns="0" rIns="0" bIns="46800">
            <a:noAutofit/>
          </a:bodyPr>
          <a:lstStyle>
            <a:lvl1pPr algn="l">
              <a:lnSpc>
                <a:spcPct val="85000"/>
              </a:lnSpc>
              <a:defRPr sz="4299" b="1" i="0">
                <a:solidFill>
                  <a:srgbClr val="313131"/>
                </a:solidFill>
                <a:latin typeface="YS Text Bold" pitchFamily="2" charset="0"/>
              </a:defRPr>
            </a:lvl1pPr>
          </a:lstStyle>
          <a:p>
            <a:r>
              <a:rPr lang="ru-RU" dirty="0">
                <a:effectLst/>
              </a:rPr>
              <a:t>Очень большой заголовок слайда на две строки</a:t>
            </a:r>
            <a:endParaRPr lang="ru-RU" dirty="0"/>
          </a:p>
        </p:txBody>
      </p:sp>
      <p:sp>
        <p:nvSpPr>
          <p:cNvPr id="14" name="Объект 11">
            <a:extLst>
              <a:ext uri="{FF2B5EF4-FFF2-40B4-BE49-F238E27FC236}">
                <a16:creationId xmlns="" xmlns:a16="http://schemas.microsoft.com/office/drawing/2014/main" id="{E8A15FC7-9FAF-6C8D-8284-BDD703E52F7E}"/>
              </a:ext>
            </a:extLst>
          </p:cNvPr>
          <p:cNvSpPr txBox="1">
            <a:spLocks/>
          </p:cNvSpPr>
          <p:nvPr userDrawn="1"/>
        </p:nvSpPr>
        <p:spPr>
          <a:xfrm>
            <a:off x="11676133" y="6345238"/>
            <a:ext cx="305203" cy="2256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772534-981A-427A-8052-BCBA7463AB7B}" type="slidenum">
              <a:rPr lang="ru-RU" sz="1200" b="0" smtClean="0">
                <a:solidFill>
                  <a:srgbClr val="A7A7A7"/>
                </a:solidFill>
                <a:latin typeface="YS Text Regular" pitchFamily="2" charset="0"/>
              </a:rPr>
              <a:pPr/>
              <a:t>‹#›</a:t>
            </a:fld>
            <a:endParaRPr lang="ru-RU" sz="1200" b="0" dirty="0">
              <a:solidFill>
                <a:srgbClr val="A7A7A7"/>
              </a:solidFill>
              <a:latin typeface="YS Text Regular" pitchFamily="2" charset="0"/>
            </a:endParaRP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5731819E-CE6F-44FF-82FD-5D10D0233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697" y="2024862"/>
            <a:ext cx="7368179" cy="1654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2000">
                <a:solidFill>
                  <a:srgbClr val="313131"/>
                </a:solidFill>
                <a:latin typeface="YS Text Regular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Образование в области технологий очень важно для детей. Оно помогает им учиться работать с новыми технологиями и понимать, как они работают. Оно также помогает им развивать свои навыки в области программирования, создания сайтов и работы с базами данных.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1210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 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D5C0FFE-FB7C-E2D4-9823-BEFCCFE0F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93"/>
            <a:ext cx="12192000" cy="6858893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A9218BB6-7664-D3AB-1C5F-DFBD49052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64" y="508801"/>
            <a:ext cx="8971873" cy="1080293"/>
          </a:xfrm>
          <a:prstGeom prst="rect">
            <a:avLst/>
          </a:prstGeom>
        </p:spPr>
        <p:txBody>
          <a:bodyPr lIns="0" tIns="0" rIns="0" bIns="46800">
            <a:noAutofit/>
          </a:bodyPr>
          <a:lstStyle>
            <a:lvl1pPr algn="l">
              <a:lnSpc>
                <a:spcPct val="85000"/>
              </a:lnSpc>
              <a:defRPr sz="4299" b="1" i="0">
                <a:solidFill>
                  <a:srgbClr val="313131"/>
                </a:solidFill>
                <a:latin typeface="YS Text Bold" pitchFamily="2" charset="0"/>
              </a:defRPr>
            </a:lvl1pPr>
          </a:lstStyle>
          <a:p>
            <a:r>
              <a:rPr lang="ru-RU" dirty="0">
                <a:effectLst/>
              </a:rPr>
              <a:t>Очень большой заголовок слайда на две строки</a:t>
            </a:r>
            <a:endParaRPr lang="ru-RU" dirty="0"/>
          </a:p>
        </p:txBody>
      </p:sp>
      <p:sp>
        <p:nvSpPr>
          <p:cNvPr id="14" name="Объект 11">
            <a:extLst>
              <a:ext uri="{FF2B5EF4-FFF2-40B4-BE49-F238E27FC236}">
                <a16:creationId xmlns="" xmlns:a16="http://schemas.microsoft.com/office/drawing/2014/main" id="{E8A15FC7-9FAF-6C8D-8284-BDD703E52F7E}"/>
              </a:ext>
            </a:extLst>
          </p:cNvPr>
          <p:cNvSpPr txBox="1">
            <a:spLocks/>
          </p:cNvSpPr>
          <p:nvPr userDrawn="1"/>
        </p:nvSpPr>
        <p:spPr>
          <a:xfrm>
            <a:off x="11676133" y="6345238"/>
            <a:ext cx="305203" cy="2256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772534-981A-427A-8052-BCBA7463AB7B}" type="slidenum">
              <a:rPr lang="ru-RU" sz="1200" b="0" smtClean="0">
                <a:solidFill>
                  <a:srgbClr val="A7A7A7"/>
                </a:solidFill>
                <a:latin typeface="YS Text Regular" pitchFamily="2" charset="0"/>
              </a:rPr>
              <a:pPr/>
              <a:t>‹#›</a:t>
            </a:fld>
            <a:endParaRPr lang="ru-RU" sz="1200" b="0" dirty="0">
              <a:solidFill>
                <a:srgbClr val="A7A7A7"/>
              </a:solidFill>
              <a:latin typeface="YS Text Regular" pitchFamily="2" charset="0"/>
            </a:endParaRPr>
          </a:p>
        </p:txBody>
      </p:sp>
      <p:sp>
        <p:nvSpPr>
          <p:cNvPr id="6" name="Текст 16">
            <a:extLst>
              <a:ext uri="{FF2B5EF4-FFF2-40B4-BE49-F238E27FC236}">
                <a16:creationId xmlns="" xmlns:a16="http://schemas.microsoft.com/office/drawing/2014/main" id="{50E85713-D4D5-EA32-1B7E-79D4AB207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700" y="5572131"/>
            <a:ext cx="5475369" cy="7770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1600">
                <a:solidFill>
                  <a:srgbClr val="313131"/>
                </a:solidFill>
                <a:latin typeface="YS Text Regular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Образование в области технологий очень важно для детей. Оно помогает им учиться работать с новыми технологиями и понимать, как они работают. </a:t>
            </a:r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78C5A407-51F9-656A-1C4A-ACC6E30D8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697" y="2024862"/>
            <a:ext cx="7368179" cy="1654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2000">
                <a:solidFill>
                  <a:srgbClr val="313131"/>
                </a:solidFill>
                <a:latin typeface="YS Text Regular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Образование в области технологий очень важно для детей. Оно помогает им учиться работать с новыми технологиями и понимать, как они работают. Оно также помогает им развивать свои навыки в области программирования, создания сайтов и работы с базами данных.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5321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D5C0FFE-FB7C-E2D4-9823-BEFCCFE0F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93"/>
            <a:ext cx="12192000" cy="6858893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A9218BB6-7664-D3AB-1C5F-DFBD49052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64" y="508801"/>
            <a:ext cx="8971873" cy="1080293"/>
          </a:xfrm>
          <a:prstGeom prst="rect">
            <a:avLst/>
          </a:prstGeom>
        </p:spPr>
        <p:txBody>
          <a:bodyPr lIns="0" tIns="0" rIns="0" bIns="46800">
            <a:noAutofit/>
          </a:bodyPr>
          <a:lstStyle>
            <a:lvl1pPr algn="l">
              <a:lnSpc>
                <a:spcPct val="85000"/>
              </a:lnSpc>
              <a:defRPr sz="4299" b="1" i="0">
                <a:solidFill>
                  <a:srgbClr val="313131"/>
                </a:solidFill>
                <a:latin typeface="YS Text Bold" pitchFamily="2" charset="0"/>
              </a:defRPr>
            </a:lvl1pPr>
          </a:lstStyle>
          <a:p>
            <a:r>
              <a:rPr lang="ru-RU" dirty="0">
                <a:effectLst/>
              </a:rPr>
              <a:t>Очень большой заголовок слайда на две строки</a:t>
            </a:r>
            <a:endParaRPr lang="ru-RU" dirty="0"/>
          </a:p>
        </p:txBody>
      </p:sp>
      <p:sp>
        <p:nvSpPr>
          <p:cNvPr id="14" name="Объект 11">
            <a:extLst>
              <a:ext uri="{FF2B5EF4-FFF2-40B4-BE49-F238E27FC236}">
                <a16:creationId xmlns="" xmlns:a16="http://schemas.microsoft.com/office/drawing/2014/main" id="{E8A15FC7-9FAF-6C8D-8284-BDD703E52F7E}"/>
              </a:ext>
            </a:extLst>
          </p:cNvPr>
          <p:cNvSpPr txBox="1">
            <a:spLocks/>
          </p:cNvSpPr>
          <p:nvPr userDrawn="1"/>
        </p:nvSpPr>
        <p:spPr>
          <a:xfrm>
            <a:off x="11676133" y="6345238"/>
            <a:ext cx="305203" cy="2256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772534-981A-427A-8052-BCBA7463AB7B}" type="slidenum">
              <a:rPr lang="ru-RU" sz="1200" b="0" smtClean="0">
                <a:solidFill>
                  <a:srgbClr val="A7A7A7"/>
                </a:solidFill>
                <a:latin typeface="YS Text Regular" pitchFamily="2" charset="0"/>
              </a:rPr>
              <a:pPr/>
              <a:t>‹#›</a:t>
            </a:fld>
            <a:endParaRPr lang="ru-RU" sz="1200" b="0" dirty="0">
              <a:solidFill>
                <a:srgbClr val="A7A7A7"/>
              </a:solidFill>
              <a:latin typeface="YS Text Regular" pitchFamily="2" charset="0"/>
            </a:endParaRPr>
          </a:p>
        </p:txBody>
      </p:sp>
      <p:sp>
        <p:nvSpPr>
          <p:cNvPr id="4" name="Текст 16">
            <a:extLst>
              <a:ext uri="{FF2B5EF4-FFF2-40B4-BE49-F238E27FC236}">
                <a16:creationId xmlns="" xmlns:a16="http://schemas.microsoft.com/office/drawing/2014/main" id="{5C232AFF-CFF1-D530-FA0A-97F0A3C9AC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701" y="3951149"/>
            <a:ext cx="3585695" cy="23940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1600">
                <a:solidFill>
                  <a:srgbClr val="313131"/>
                </a:solidFill>
                <a:latin typeface="YS Text Regular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Образование в области технологий очень важно для детей. Оно помогает им учиться работать с новыми технологиями и понимать, как они работают. </a:t>
            </a:r>
            <a:endParaRPr lang="ru-RU" dirty="0"/>
          </a:p>
        </p:txBody>
      </p:sp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C9B702D2-51BF-FC99-54BF-8DEB690575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3157" y="3951149"/>
            <a:ext cx="3585695" cy="23980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1600">
                <a:solidFill>
                  <a:srgbClr val="313131"/>
                </a:solidFill>
                <a:latin typeface="YS Text Regular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Образование в области технологий очень важно для детей. Оно помогает им учиться работать с новыми технологиями и понимать, как они работают. 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764FB7ED-08F7-9AF8-CB5C-5C5C9F58E2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701" y="3196129"/>
            <a:ext cx="3585695" cy="6849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2000" b="1" i="0">
                <a:solidFill>
                  <a:srgbClr val="313131"/>
                </a:solidFill>
                <a:latin typeface="YS Text Bold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Образование в области технологий </a:t>
            </a:r>
          </a:p>
        </p:txBody>
      </p:sp>
      <p:sp>
        <p:nvSpPr>
          <p:cNvPr id="11" name="Текст 16">
            <a:extLst>
              <a:ext uri="{FF2B5EF4-FFF2-40B4-BE49-F238E27FC236}">
                <a16:creationId xmlns="" xmlns:a16="http://schemas.microsoft.com/office/drawing/2014/main" id="{93DAC7C6-94CE-336E-435F-4974C6D439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3157" y="3196129"/>
            <a:ext cx="3585695" cy="6849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2000" b="1" i="0">
                <a:solidFill>
                  <a:srgbClr val="313131"/>
                </a:solidFill>
                <a:latin typeface="YS Text Bold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Образование в области технологий 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="" xmlns:a16="http://schemas.microsoft.com/office/drawing/2014/main" id="{D470332A-04BA-C485-9A43-362818475C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697" y="1794464"/>
            <a:ext cx="848336" cy="12014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7998" b="1" i="0">
                <a:solidFill>
                  <a:srgbClr val="313131"/>
                </a:solidFill>
                <a:latin typeface="YS Text Bold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1</a:t>
            </a:r>
          </a:p>
        </p:txBody>
      </p:sp>
      <p:sp>
        <p:nvSpPr>
          <p:cNvPr id="2" name="Текст 16">
            <a:extLst>
              <a:ext uri="{FF2B5EF4-FFF2-40B4-BE49-F238E27FC236}">
                <a16:creationId xmlns="" xmlns:a16="http://schemas.microsoft.com/office/drawing/2014/main" id="{B3A5050C-4558-E704-A587-897D4F7977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2151" y="1782433"/>
            <a:ext cx="848336" cy="12014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7998" b="1" i="0">
                <a:solidFill>
                  <a:srgbClr val="313131"/>
                </a:solidFill>
                <a:latin typeface="YS Text Bold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2</a:t>
            </a:r>
          </a:p>
        </p:txBody>
      </p:sp>
      <p:sp>
        <p:nvSpPr>
          <p:cNvPr id="3" name="Текст 16">
            <a:extLst>
              <a:ext uri="{FF2B5EF4-FFF2-40B4-BE49-F238E27FC236}">
                <a16:creationId xmlns="" xmlns:a16="http://schemas.microsoft.com/office/drawing/2014/main" id="{52AA4A5C-0208-5CEC-0F17-E67B3CA842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4614" y="3937589"/>
            <a:ext cx="3585695" cy="2411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1600">
                <a:solidFill>
                  <a:srgbClr val="313131"/>
                </a:solidFill>
                <a:latin typeface="YS Text Regular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Образование в области технологий очень важно для детей. Оно помогает им учиться работать с новыми технологиями и понимать, как они работают. </a:t>
            </a:r>
            <a:endParaRPr lang="ru-RU" dirty="0"/>
          </a:p>
        </p:txBody>
      </p:sp>
      <p:sp>
        <p:nvSpPr>
          <p:cNvPr id="6" name="Текст 16">
            <a:extLst>
              <a:ext uri="{FF2B5EF4-FFF2-40B4-BE49-F238E27FC236}">
                <a16:creationId xmlns="" xmlns:a16="http://schemas.microsoft.com/office/drawing/2014/main" id="{037875A2-7D36-8F50-8088-6A31251BB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4614" y="3182563"/>
            <a:ext cx="3585695" cy="6849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2000" b="1" i="0">
                <a:solidFill>
                  <a:srgbClr val="313131"/>
                </a:solidFill>
                <a:latin typeface="YS Text Bold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Образование в области технологий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C6DFCA47-1DFE-0A39-0314-D9445D2A56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3608" y="1768873"/>
            <a:ext cx="848336" cy="12014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7998" b="1" i="0">
                <a:solidFill>
                  <a:srgbClr val="313131"/>
                </a:solidFill>
                <a:latin typeface="YS Text Bold" pitchFamily="2" charset="0"/>
              </a:defRPr>
            </a:lvl1pPr>
            <a:lvl2pPr>
              <a:defRPr>
                <a:solidFill>
                  <a:schemeClr val="bg1"/>
                </a:solidFill>
                <a:latin typeface="YS Text Regular" pitchFamily="2" charset="0"/>
              </a:defRPr>
            </a:lvl2pPr>
            <a:lvl3pPr>
              <a:defRPr>
                <a:solidFill>
                  <a:schemeClr val="bg1"/>
                </a:solidFill>
                <a:latin typeface="YS Text Regular" pitchFamily="2" charset="0"/>
              </a:defRPr>
            </a:lvl3pPr>
            <a:lvl4pPr>
              <a:defRPr>
                <a:solidFill>
                  <a:schemeClr val="bg1"/>
                </a:solidFill>
                <a:latin typeface="YS Text Regular" pitchFamily="2" charset="0"/>
              </a:defRPr>
            </a:lvl4pPr>
            <a:lvl5pPr>
              <a:defRPr>
                <a:solidFill>
                  <a:schemeClr val="bg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983031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фото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6">
            <a:extLst>
              <a:ext uri="{FF2B5EF4-FFF2-40B4-BE49-F238E27FC236}">
                <a16:creationId xmlns="" xmlns:a16="http://schemas.microsoft.com/office/drawing/2014/main" id="{D9051984-A0FF-0615-15F7-866D9DB223F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2653" y="312909"/>
            <a:ext cx="849313" cy="3651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200">
                <a:solidFill>
                  <a:schemeClr val="bg1"/>
                </a:solidFill>
                <a:latin typeface="YS Text Regular" pitchFamily="2" charset="0"/>
              </a:defRPr>
            </a:lvl1pPr>
          </a:lstStyle>
          <a:p>
            <a:fld id="{06463A2C-F149-1F43-A4ED-8C5060A43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Рисунок 4">
            <a:extLst>
              <a:ext uri="{FF2B5EF4-FFF2-40B4-BE49-F238E27FC236}">
                <a16:creationId xmlns="" xmlns:a16="http://schemas.microsoft.com/office/drawing/2014/main" id="{F211F5E4-E612-4A83-71CD-EE9999F7969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00040" y="2069432"/>
            <a:ext cx="11591925" cy="4491706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2400">
                <a:latin typeface="YS Text Regular" pitchFamily="2" charset="0"/>
              </a:defRPr>
            </a:lvl1pPr>
          </a:lstStyle>
          <a:p>
            <a:r>
              <a:rPr lang="ru-RU" dirty="0"/>
              <a:t>Вставьте сюда фото</a:t>
            </a:r>
          </a:p>
        </p:txBody>
      </p:sp>
      <p:sp>
        <p:nvSpPr>
          <p:cNvPr id="6" name="Заголовок 11">
            <a:extLst>
              <a:ext uri="{FF2B5EF4-FFF2-40B4-BE49-F238E27FC236}">
                <a16:creationId xmlns="" xmlns:a16="http://schemas.microsoft.com/office/drawing/2014/main" id="{92805058-66BC-BA1C-1055-87582A65F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67" y="1246606"/>
            <a:ext cx="11579399" cy="50382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0000"/>
              </a:lnSpc>
              <a:defRPr sz="3600" b="1" i="0">
                <a:latin typeface="YS Text Bold" pitchFamily="2" charset="0"/>
              </a:defRPr>
            </a:lvl1pPr>
          </a:lstStyle>
          <a:p>
            <a:r>
              <a:rPr lang="ru-RU" dirty="0"/>
              <a:t>Заголовок слайда на всю ширину</a:t>
            </a:r>
          </a:p>
        </p:txBody>
      </p:sp>
    </p:spTree>
    <p:extLst>
      <p:ext uri="{BB962C8B-B14F-4D97-AF65-F5344CB8AC3E}">
        <p14:creationId xmlns:p14="http://schemas.microsoft.com/office/powerpoint/2010/main" val="379022453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89">
          <p15:clr>
            <a:srgbClr val="F26B43"/>
          </p15:clr>
        </p15:guide>
        <p15:guide id="2" pos="7491">
          <p15:clr>
            <a:srgbClr val="F26B43"/>
          </p15:clr>
        </p15:guide>
        <p15:guide id="3" orient="horz" pos="187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pos="710">
          <p15:clr>
            <a:srgbClr val="FDE53C"/>
          </p15:clr>
        </p15:guide>
        <p15:guide id="6" pos="810">
          <p15:clr>
            <a:srgbClr val="FDE53C"/>
          </p15:clr>
        </p15:guide>
        <p15:guide id="7" pos="1323">
          <p15:clr>
            <a:srgbClr val="FDE53C"/>
          </p15:clr>
        </p15:guide>
        <p15:guide id="8" pos="1436">
          <p15:clr>
            <a:srgbClr val="FDE53C"/>
          </p15:clr>
        </p15:guide>
        <p15:guide id="9" pos="1935">
          <p15:clr>
            <a:srgbClr val="FDE53C"/>
          </p15:clr>
        </p15:guide>
        <p15:guide id="10" pos="2048">
          <p15:clr>
            <a:srgbClr val="FDE53C"/>
          </p15:clr>
        </p15:guide>
        <p15:guide id="11" pos="2661">
          <p15:clr>
            <a:srgbClr val="FDE53C"/>
          </p15:clr>
        </p15:guide>
        <p15:guide id="12" pos="2547">
          <p15:clr>
            <a:srgbClr val="FDE53C"/>
          </p15:clr>
        </p15:guide>
        <p15:guide id="13" pos="3160">
          <p15:clr>
            <a:srgbClr val="FDE53C"/>
          </p15:clr>
        </p15:guide>
        <p15:guide id="14" pos="3282">
          <p15:clr>
            <a:srgbClr val="FDE53C"/>
          </p15:clr>
        </p15:guide>
        <p15:guide id="15" pos="3795">
          <p15:clr>
            <a:srgbClr val="FDE53C"/>
          </p15:clr>
        </p15:guide>
        <p15:guide id="16" pos="3895">
          <p15:clr>
            <a:srgbClr val="FDE53C"/>
          </p15:clr>
        </p15:guide>
        <p15:guide id="17" pos="4407">
          <p15:clr>
            <a:srgbClr val="FDE53C"/>
          </p15:clr>
        </p15:guide>
        <p15:guide id="18" pos="4507">
          <p15:clr>
            <a:srgbClr val="FDE53C"/>
          </p15:clr>
        </p15:guide>
        <p15:guide id="19" pos="5019">
          <p15:clr>
            <a:srgbClr val="FDE53C"/>
          </p15:clr>
        </p15:guide>
        <p15:guide id="20" pos="5119">
          <p15:clr>
            <a:srgbClr val="FDE53C"/>
          </p15:clr>
        </p15:guide>
        <p15:guide id="21" pos="5632">
          <p15:clr>
            <a:srgbClr val="FDE53C"/>
          </p15:clr>
        </p15:guide>
        <p15:guide id="22" pos="5732">
          <p15:clr>
            <a:srgbClr val="FDE53C"/>
          </p15:clr>
        </p15:guide>
        <p15:guide id="23" pos="6244">
          <p15:clr>
            <a:srgbClr val="FDE53C"/>
          </p15:clr>
        </p15:guide>
        <p15:guide id="24" pos="6344">
          <p15:clr>
            <a:srgbClr val="FDE53C"/>
          </p15:clr>
        </p15:guide>
        <p15:guide id="25" pos="6856">
          <p15:clr>
            <a:srgbClr val="FDE53C"/>
          </p15:clr>
        </p15:guide>
        <p15:guide id="26" pos="6956">
          <p15:clr>
            <a:srgbClr val="FDE53C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Акцентный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6">
            <a:extLst>
              <a:ext uri="{FF2B5EF4-FFF2-40B4-BE49-F238E27FC236}">
                <a16:creationId xmlns="" xmlns:a16="http://schemas.microsoft.com/office/drawing/2014/main" id="{D9051984-A0FF-0615-15F7-866D9DB223F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2653" y="312909"/>
            <a:ext cx="849313" cy="3651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200">
                <a:solidFill>
                  <a:schemeClr val="bg2"/>
                </a:solidFill>
                <a:latin typeface="YS Text Regular" pitchFamily="2" charset="0"/>
              </a:defRPr>
            </a:lvl1pPr>
          </a:lstStyle>
          <a:p>
            <a:fld id="{06463A2C-F149-1F43-A4ED-8C5060A43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Заголовок 11">
            <a:extLst>
              <a:ext uri="{FF2B5EF4-FFF2-40B4-BE49-F238E27FC236}">
                <a16:creationId xmlns="" xmlns:a16="http://schemas.microsoft.com/office/drawing/2014/main" id="{AA3D9836-1656-8BB1-664A-E303B03CD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69" y="1246600"/>
            <a:ext cx="11579399" cy="32796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5200" b="0" i="0">
                <a:solidFill>
                  <a:schemeClr val="tx1"/>
                </a:solidFill>
                <a:latin typeface="YS Text Medium" pitchFamily="2" charset="0"/>
              </a:defRPr>
            </a:lvl1pPr>
          </a:lstStyle>
          <a:p>
            <a:r>
              <a:rPr lang="ru-RU" dirty="0"/>
              <a:t>Акцентный заголовок во сколько угодно строк. Используется в качестве перебивки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7E2F04E-C992-B0C0-7F82-EAE4DC0B3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1941" y="5566262"/>
            <a:ext cx="3416619" cy="9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952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89">
          <p15:clr>
            <a:srgbClr val="F26B43"/>
          </p15:clr>
        </p15:guide>
        <p15:guide id="2" pos="7491">
          <p15:clr>
            <a:srgbClr val="F26B43"/>
          </p15:clr>
        </p15:guide>
        <p15:guide id="3" orient="horz" pos="187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pos="710">
          <p15:clr>
            <a:srgbClr val="FDE53C"/>
          </p15:clr>
        </p15:guide>
        <p15:guide id="6" pos="810">
          <p15:clr>
            <a:srgbClr val="FDE53C"/>
          </p15:clr>
        </p15:guide>
        <p15:guide id="7" pos="1323">
          <p15:clr>
            <a:srgbClr val="FDE53C"/>
          </p15:clr>
        </p15:guide>
        <p15:guide id="8" pos="1436">
          <p15:clr>
            <a:srgbClr val="FDE53C"/>
          </p15:clr>
        </p15:guide>
        <p15:guide id="9" pos="1935">
          <p15:clr>
            <a:srgbClr val="FDE53C"/>
          </p15:clr>
        </p15:guide>
        <p15:guide id="10" pos="2026">
          <p15:clr>
            <a:srgbClr val="FDE53C"/>
          </p15:clr>
        </p15:guide>
        <p15:guide id="11" pos="2638">
          <p15:clr>
            <a:srgbClr val="FDE53C"/>
          </p15:clr>
        </p15:guide>
        <p15:guide id="12" pos="2547">
          <p15:clr>
            <a:srgbClr val="FDE53C"/>
          </p15:clr>
        </p15:guide>
        <p15:guide id="13" pos="3160">
          <p15:clr>
            <a:srgbClr val="FDE53C"/>
          </p15:clr>
        </p15:guide>
        <p15:guide id="14" pos="3282">
          <p15:clr>
            <a:srgbClr val="FDE53C"/>
          </p15:clr>
        </p15:guide>
        <p15:guide id="15" pos="3795">
          <p15:clr>
            <a:srgbClr val="FDE53C"/>
          </p15:clr>
        </p15:guide>
        <p15:guide id="16" pos="3895">
          <p15:clr>
            <a:srgbClr val="FDE53C"/>
          </p15:clr>
        </p15:guide>
        <p15:guide id="17" pos="4407">
          <p15:clr>
            <a:srgbClr val="FDE53C"/>
          </p15:clr>
        </p15:guide>
        <p15:guide id="18" pos="4507">
          <p15:clr>
            <a:srgbClr val="FDE53C"/>
          </p15:clr>
        </p15:guide>
        <p15:guide id="19" pos="5019">
          <p15:clr>
            <a:srgbClr val="FDE53C"/>
          </p15:clr>
        </p15:guide>
        <p15:guide id="20" pos="5119">
          <p15:clr>
            <a:srgbClr val="FDE53C"/>
          </p15:clr>
        </p15:guide>
        <p15:guide id="21" pos="5632">
          <p15:clr>
            <a:srgbClr val="FDE53C"/>
          </p15:clr>
        </p15:guide>
        <p15:guide id="22" pos="5732">
          <p15:clr>
            <a:srgbClr val="FDE53C"/>
          </p15:clr>
        </p15:guide>
        <p15:guide id="23" pos="6244">
          <p15:clr>
            <a:srgbClr val="FDE53C"/>
          </p15:clr>
        </p15:guide>
        <p15:guide id="24" pos="6344">
          <p15:clr>
            <a:srgbClr val="FDE53C"/>
          </p15:clr>
        </p15:guide>
        <p15:guide id="25" pos="6856">
          <p15:clr>
            <a:srgbClr val="FDE53C"/>
          </p15:clr>
        </p15:guide>
        <p15:guide id="26" pos="6956">
          <p15:clr>
            <a:srgbClr val="FDE53C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39FCDF25-F30B-B9A0-39D9-B2D18478C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64" y="1246600"/>
            <a:ext cx="5870749" cy="9685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0000"/>
              </a:lnSpc>
              <a:defRPr sz="3600" b="1" i="0">
                <a:latin typeface="YS Text Bold" pitchFamily="2" charset="0"/>
              </a:defRPr>
            </a:lvl1pPr>
          </a:lstStyle>
          <a:p>
            <a:r>
              <a:rPr lang="ru-RU" dirty="0"/>
              <a:t>Очень большой заголовок слайда на две строки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835AF2D8-897B-558F-0DFB-19B87BCB1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201" y="2240925"/>
            <a:ext cx="5883275" cy="377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YS Text Regular" pitchFamily="2" charset="0"/>
              </a:defRPr>
            </a:lvl1pPr>
            <a:lvl2pPr>
              <a:defRPr sz="2200">
                <a:solidFill>
                  <a:schemeClr val="tx1"/>
                </a:solidFill>
                <a:latin typeface="YS Text Regular" pitchFamily="2" charset="0"/>
              </a:defRPr>
            </a:lvl2pPr>
            <a:lvl3pPr>
              <a:defRPr sz="2200">
                <a:solidFill>
                  <a:schemeClr val="tx1"/>
                </a:solidFill>
                <a:latin typeface="YS Text Regular" pitchFamily="2" charset="0"/>
              </a:defRPr>
            </a:lvl3pPr>
            <a:lvl4pPr>
              <a:defRPr sz="2200">
                <a:solidFill>
                  <a:schemeClr val="tx1"/>
                </a:solidFill>
                <a:latin typeface="YS Text Regular" pitchFamily="2" charset="0"/>
              </a:defRPr>
            </a:lvl4pPr>
            <a:lvl5pPr>
              <a:defRPr sz="2200">
                <a:solidFill>
                  <a:schemeClr val="tx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/>
              <a:t>Подзаголовок опционально</a:t>
            </a:r>
          </a:p>
        </p:txBody>
      </p:sp>
      <p:sp>
        <p:nvSpPr>
          <p:cNvPr id="25" name="Текст 12">
            <a:extLst>
              <a:ext uri="{FF2B5EF4-FFF2-40B4-BE49-F238E27FC236}">
                <a16:creationId xmlns="" xmlns:a16="http://schemas.microsoft.com/office/drawing/2014/main" id="{533EF0D4-E629-C97E-8C17-6935FAA73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3281082"/>
            <a:ext cx="5883275" cy="20359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YS Text Regular" pitchFamily="2" charset="0"/>
              </a:defRPr>
            </a:lvl1pPr>
            <a:lvl2pPr>
              <a:defRPr sz="2200">
                <a:solidFill>
                  <a:schemeClr val="tx1"/>
                </a:solidFill>
                <a:latin typeface="YS Text Regular" pitchFamily="2" charset="0"/>
              </a:defRPr>
            </a:lvl2pPr>
            <a:lvl3pPr>
              <a:defRPr sz="2200">
                <a:solidFill>
                  <a:schemeClr val="tx1"/>
                </a:solidFill>
                <a:latin typeface="YS Text Regular" pitchFamily="2" charset="0"/>
              </a:defRPr>
            </a:lvl3pPr>
            <a:lvl4pPr>
              <a:defRPr sz="2200">
                <a:solidFill>
                  <a:schemeClr val="tx1"/>
                </a:solidFill>
                <a:latin typeface="YS Text Regular" pitchFamily="2" charset="0"/>
              </a:defRPr>
            </a:lvl4pPr>
            <a:lvl5pPr>
              <a:defRPr sz="2200">
                <a:solidFill>
                  <a:schemeClr val="tx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Текст слайда</a:t>
            </a:r>
            <a:endParaRPr lang="ru-RU" dirty="0"/>
          </a:p>
        </p:txBody>
      </p:sp>
      <p:sp>
        <p:nvSpPr>
          <p:cNvPr id="2" name="Текст 12">
            <a:extLst>
              <a:ext uri="{FF2B5EF4-FFF2-40B4-BE49-F238E27FC236}">
                <a16:creationId xmlns="" xmlns:a16="http://schemas.microsoft.com/office/drawing/2014/main" id="{13291607-0138-205C-43FD-32664AF39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01" y="5633156"/>
            <a:ext cx="5883275" cy="9279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  <a:latin typeface="YS Text Regular" pitchFamily="2" charset="0"/>
              </a:defRPr>
            </a:lvl1pPr>
            <a:lvl2pPr>
              <a:defRPr sz="2200">
                <a:solidFill>
                  <a:schemeClr val="tx1"/>
                </a:solidFill>
                <a:latin typeface="YS Text Regular" pitchFamily="2" charset="0"/>
              </a:defRPr>
            </a:lvl2pPr>
            <a:lvl3pPr>
              <a:defRPr sz="2200">
                <a:solidFill>
                  <a:schemeClr val="tx1"/>
                </a:solidFill>
                <a:latin typeface="YS Text Regular" pitchFamily="2" charset="0"/>
              </a:defRPr>
            </a:lvl3pPr>
            <a:lvl4pPr>
              <a:defRPr sz="2200">
                <a:solidFill>
                  <a:schemeClr val="tx1"/>
                </a:solidFill>
                <a:latin typeface="YS Text Regular" pitchFamily="2" charset="0"/>
              </a:defRPr>
            </a:lvl4pPr>
            <a:lvl5pPr>
              <a:defRPr sz="2200">
                <a:solidFill>
                  <a:schemeClr val="tx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>
                <a:effectLst/>
              </a:rPr>
              <a:t>Текст слайда</a:t>
            </a:r>
            <a:endParaRPr lang="ru-RU" dirty="0"/>
          </a:p>
        </p:txBody>
      </p:sp>
      <p:sp>
        <p:nvSpPr>
          <p:cNvPr id="3" name="Номер слайда 16">
            <a:extLst>
              <a:ext uri="{FF2B5EF4-FFF2-40B4-BE49-F238E27FC236}">
                <a16:creationId xmlns="" xmlns:a16="http://schemas.microsoft.com/office/drawing/2014/main" id="{B0CF6798-4B54-ED40-37C4-00072B31C0D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2653" y="312909"/>
            <a:ext cx="849313" cy="3651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200">
                <a:solidFill>
                  <a:schemeClr val="bg1"/>
                </a:solidFill>
                <a:latin typeface="YS Text Regular" pitchFamily="2" charset="0"/>
              </a:defRPr>
            </a:lvl1pPr>
          </a:lstStyle>
          <a:p>
            <a:fld id="{06463A2C-F149-1F43-A4ED-8C5060A43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7163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89">
          <p15:clr>
            <a:srgbClr val="F26B43"/>
          </p15:clr>
        </p15:guide>
        <p15:guide id="2" pos="7491">
          <p15:clr>
            <a:srgbClr val="F26B43"/>
          </p15:clr>
        </p15:guide>
        <p15:guide id="3" orient="horz" pos="187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pos="710">
          <p15:clr>
            <a:srgbClr val="FDE53C"/>
          </p15:clr>
        </p15:guide>
        <p15:guide id="6" pos="810">
          <p15:clr>
            <a:srgbClr val="FDE53C"/>
          </p15:clr>
        </p15:guide>
        <p15:guide id="7" pos="1323">
          <p15:clr>
            <a:srgbClr val="FDE53C"/>
          </p15:clr>
        </p15:guide>
        <p15:guide id="8" pos="1413">
          <p15:clr>
            <a:srgbClr val="FDE53C"/>
          </p15:clr>
        </p15:guide>
        <p15:guide id="9" pos="1935">
          <p15:clr>
            <a:srgbClr val="FDE53C"/>
          </p15:clr>
        </p15:guide>
        <p15:guide id="10" pos="2035">
          <p15:clr>
            <a:srgbClr val="FDE53C"/>
          </p15:clr>
        </p15:guide>
        <p15:guide id="11" pos="2661">
          <p15:clr>
            <a:srgbClr val="FDE53C"/>
          </p15:clr>
        </p15:guide>
        <p15:guide id="12" pos="2547">
          <p15:clr>
            <a:srgbClr val="FDE53C"/>
          </p15:clr>
        </p15:guide>
        <p15:guide id="13" pos="3160">
          <p15:clr>
            <a:srgbClr val="FDE53C"/>
          </p15:clr>
        </p15:guide>
        <p15:guide id="14" pos="3282">
          <p15:clr>
            <a:srgbClr val="FDE53C"/>
          </p15:clr>
        </p15:guide>
        <p15:guide id="15" pos="3795">
          <p15:clr>
            <a:srgbClr val="FDE53C"/>
          </p15:clr>
        </p15:guide>
        <p15:guide id="16" pos="3895">
          <p15:clr>
            <a:srgbClr val="FDE53C"/>
          </p15:clr>
        </p15:guide>
        <p15:guide id="17" pos="4407">
          <p15:clr>
            <a:srgbClr val="FDE53C"/>
          </p15:clr>
        </p15:guide>
        <p15:guide id="18" pos="4507">
          <p15:clr>
            <a:srgbClr val="FDE53C"/>
          </p15:clr>
        </p15:guide>
        <p15:guide id="19" pos="5019">
          <p15:clr>
            <a:srgbClr val="FDE53C"/>
          </p15:clr>
        </p15:guide>
        <p15:guide id="20" pos="5119">
          <p15:clr>
            <a:srgbClr val="FDE53C"/>
          </p15:clr>
        </p15:guide>
        <p15:guide id="21" pos="5632">
          <p15:clr>
            <a:srgbClr val="FDE53C"/>
          </p15:clr>
        </p15:guide>
        <p15:guide id="22" pos="5732">
          <p15:clr>
            <a:srgbClr val="FDE53C"/>
          </p15:clr>
        </p15:guide>
        <p15:guide id="23" pos="6244">
          <p15:clr>
            <a:srgbClr val="FDE53C"/>
          </p15:clr>
        </p15:guide>
        <p15:guide id="24" pos="6344">
          <p15:clr>
            <a:srgbClr val="FDE53C"/>
          </p15:clr>
        </p15:guide>
        <p15:guide id="25" pos="6856">
          <p15:clr>
            <a:srgbClr val="FDE53C"/>
          </p15:clr>
        </p15:guide>
        <p15:guide id="26" pos="6956">
          <p15:clr>
            <a:srgbClr val="FDE53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06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6">
            <a:extLst>
              <a:ext uri="{FF2B5EF4-FFF2-40B4-BE49-F238E27FC236}">
                <a16:creationId xmlns="" xmlns:a16="http://schemas.microsoft.com/office/drawing/2014/main" id="{D9051984-A0FF-0615-15F7-866D9DB223F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2653" y="312909"/>
            <a:ext cx="849313" cy="3651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200">
                <a:solidFill>
                  <a:schemeClr val="bg2"/>
                </a:solidFill>
                <a:latin typeface="YS Text Regular" pitchFamily="2" charset="0"/>
              </a:defRPr>
            </a:lvl1pPr>
          </a:lstStyle>
          <a:p>
            <a:fld id="{06463A2C-F149-1F43-A4ED-8C5060A43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1">
            <a:extLst>
              <a:ext uri="{FF2B5EF4-FFF2-40B4-BE49-F238E27FC236}">
                <a16:creationId xmlns="" xmlns:a16="http://schemas.microsoft.com/office/drawing/2014/main" id="{8C3ED381-F5C5-8B0F-F086-5C9214EE8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67" y="1246606"/>
            <a:ext cx="11579399" cy="50382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0000"/>
              </a:lnSpc>
              <a:defRPr sz="3600" b="1" i="0">
                <a:latin typeface="YS Text Bold" pitchFamily="2" charset="0"/>
              </a:defRPr>
            </a:lvl1pPr>
          </a:lstStyle>
          <a:p>
            <a:r>
              <a:rPr lang="ru-RU" dirty="0"/>
              <a:t>Используйте стиль схем с этого слайда</a:t>
            </a:r>
          </a:p>
        </p:txBody>
      </p:sp>
      <p:sp>
        <p:nvSpPr>
          <p:cNvPr id="5" name="Текст 12">
            <a:extLst>
              <a:ext uri="{FF2B5EF4-FFF2-40B4-BE49-F238E27FC236}">
                <a16:creationId xmlns="" xmlns:a16="http://schemas.microsoft.com/office/drawing/2014/main" id="{8D3C0C07-4200-5065-E99F-BB5D58921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201" y="1797579"/>
            <a:ext cx="11578763" cy="377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YS Text Regular" pitchFamily="2" charset="0"/>
              </a:defRPr>
            </a:lvl1pPr>
            <a:lvl2pPr>
              <a:defRPr sz="2200">
                <a:solidFill>
                  <a:schemeClr val="tx1"/>
                </a:solidFill>
                <a:latin typeface="YS Text Regular" pitchFamily="2" charset="0"/>
              </a:defRPr>
            </a:lvl2pPr>
            <a:lvl3pPr>
              <a:defRPr sz="2200">
                <a:solidFill>
                  <a:schemeClr val="tx1"/>
                </a:solidFill>
                <a:latin typeface="YS Text Regular" pitchFamily="2" charset="0"/>
              </a:defRPr>
            </a:lvl3pPr>
            <a:lvl4pPr>
              <a:defRPr sz="2200">
                <a:solidFill>
                  <a:schemeClr val="tx1"/>
                </a:solidFill>
                <a:latin typeface="YS Text Regular" pitchFamily="2" charset="0"/>
              </a:defRPr>
            </a:lvl4pPr>
            <a:lvl5pPr>
              <a:defRPr sz="2200">
                <a:solidFill>
                  <a:schemeClr val="tx1"/>
                </a:solidFill>
                <a:latin typeface="YS Text Regular" pitchFamily="2" charset="0"/>
              </a:defRPr>
            </a:lvl5pPr>
          </a:lstStyle>
          <a:p>
            <a:pPr lvl="0"/>
            <a:r>
              <a:rPr lang="ru-RU" dirty="0"/>
              <a:t>Подзаголовок опционально</a:t>
            </a:r>
          </a:p>
        </p:txBody>
      </p:sp>
    </p:spTree>
    <p:extLst>
      <p:ext uri="{BB962C8B-B14F-4D97-AF65-F5344CB8AC3E}">
        <p14:creationId xmlns:p14="http://schemas.microsoft.com/office/powerpoint/2010/main" val="28455187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89">
          <p15:clr>
            <a:srgbClr val="F26B43"/>
          </p15:clr>
        </p15:guide>
        <p15:guide id="2" pos="7491">
          <p15:clr>
            <a:srgbClr val="F26B43"/>
          </p15:clr>
        </p15:guide>
        <p15:guide id="3" orient="horz" pos="187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pos="710">
          <p15:clr>
            <a:srgbClr val="FDE53C"/>
          </p15:clr>
        </p15:guide>
        <p15:guide id="6" pos="810">
          <p15:clr>
            <a:srgbClr val="FDE53C"/>
          </p15:clr>
        </p15:guide>
        <p15:guide id="7" pos="1323">
          <p15:clr>
            <a:srgbClr val="FDE53C"/>
          </p15:clr>
        </p15:guide>
        <p15:guide id="8" pos="1436">
          <p15:clr>
            <a:srgbClr val="FDE53C"/>
          </p15:clr>
        </p15:guide>
        <p15:guide id="9" pos="1935">
          <p15:clr>
            <a:srgbClr val="FDE53C"/>
          </p15:clr>
        </p15:guide>
        <p15:guide id="10" pos="2026">
          <p15:clr>
            <a:srgbClr val="FDE53C"/>
          </p15:clr>
        </p15:guide>
        <p15:guide id="11" pos="2638">
          <p15:clr>
            <a:srgbClr val="FDE53C"/>
          </p15:clr>
        </p15:guide>
        <p15:guide id="12" pos="2547">
          <p15:clr>
            <a:srgbClr val="FDE53C"/>
          </p15:clr>
        </p15:guide>
        <p15:guide id="13" pos="3160">
          <p15:clr>
            <a:srgbClr val="FDE53C"/>
          </p15:clr>
        </p15:guide>
        <p15:guide id="14" pos="3282">
          <p15:clr>
            <a:srgbClr val="FDE53C"/>
          </p15:clr>
        </p15:guide>
        <p15:guide id="15" pos="3795">
          <p15:clr>
            <a:srgbClr val="FDE53C"/>
          </p15:clr>
        </p15:guide>
        <p15:guide id="16" pos="3895">
          <p15:clr>
            <a:srgbClr val="FDE53C"/>
          </p15:clr>
        </p15:guide>
        <p15:guide id="17" pos="4407">
          <p15:clr>
            <a:srgbClr val="FDE53C"/>
          </p15:clr>
        </p15:guide>
        <p15:guide id="18" pos="4507">
          <p15:clr>
            <a:srgbClr val="FDE53C"/>
          </p15:clr>
        </p15:guide>
        <p15:guide id="19" pos="5019">
          <p15:clr>
            <a:srgbClr val="FDE53C"/>
          </p15:clr>
        </p15:guide>
        <p15:guide id="20" pos="5119">
          <p15:clr>
            <a:srgbClr val="FDE53C"/>
          </p15:clr>
        </p15:guide>
        <p15:guide id="21" pos="5632">
          <p15:clr>
            <a:srgbClr val="FDE53C"/>
          </p15:clr>
        </p15:guide>
        <p15:guide id="22" pos="5732">
          <p15:clr>
            <a:srgbClr val="FDE53C"/>
          </p15:clr>
        </p15:guide>
        <p15:guide id="23" pos="6244">
          <p15:clr>
            <a:srgbClr val="FDE53C"/>
          </p15:clr>
        </p15:guide>
        <p15:guide id="24" pos="6344">
          <p15:clr>
            <a:srgbClr val="FDE53C"/>
          </p15:clr>
        </p15:guide>
        <p15:guide id="25" pos="6856">
          <p15:clr>
            <a:srgbClr val="FDE53C"/>
          </p15:clr>
        </p15:guide>
        <p15:guide id="26" pos="695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6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9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76A53E0B-C0D6-EE65-7105-22CAAB7ED2F0}"/>
              </a:ext>
            </a:extLst>
          </p:cNvPr>
          <p:cNvGrpSpPr/>
          <p:nvPr userDrawn="1"/>
        </p:nvGrpSpPr>
        <p:grpSpPr>
          <a:xfrm>
            <a:off x="532110" y="220797"/>
            <a:ext cx="11019433" cy="1446553"/>
            <a:chOff x="523200" y="357295"/>
            <a:chExt cx="11019433" cy="1446553"/>
          </a:xfrm>
          <a:solidFill>
            <a:schemeClr val="bg1">
              <a:lumMod val="95000"/>
            </a:schemeClr>
          </a:solidFill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1178F38F-CA29-F2AA-ACE5-15175A941F6B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6AEE27A7-F4B0-506F-CBF2-9F9E4020176B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71FB71FA-5461-6E2D-CD00-5F3A9382223C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AE0A2D73-C258-BC22-4D43-5C4DC3446B47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6094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0ED5E6-B22C-7B6B-3334-5C31211B5B54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712765BB-A450-B35A-0556-ADF116DD1E43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A1E7E1C5-C78A-D51A-BF47-979EF215CBFD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837C1A66-87E6-DDD2-CEEF-259DD6BFCE0E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F859AEE2-5B2F-26B5-4A31-4EB679381B8C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9587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8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4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3A55-AED5-4EB9-9FC7-48A3F0819B16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B67B-4BB7-4668-A3C7-2C7186C38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4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49" r:id="rId14"/>
    <p:sldLayoutId id="2147483663" r:id="rId15"/>
    <p:sldLayoutId id="2147483664" r:id="rId16"/>
    <p:sldLayoutId id="2147483665" r:id="rId17"/>
    <p:sldLayoutId id="2147483660" r:id="rId18"/>
    <p:sldLayoutId id="2147483658" r:id="rId19"/>
    <p:sldLayoutId id="2147483659" r:id="rId20"/>
    <p:sldLayoutId id="2147483666" r:id="rId21"/>
    <p:sldLayoutId id="2147483654" r:id="rId22"/>
    <p:sldLayoutId id="2147483656" r:id="rId23"/>
    <p:sldLayoutId id="2147483667" r:id="rId24"/>
    <p:sldLayoutId id="2147483668" r:id="rId25"/>
    <p:sldLayoutId id="2147483669" r:id="rId26"/>
    <p:sldLayoutId id="2147483670" r:id="rId27"/>
    <p:sldLayoutId id="2147483673" r:id="rId28"/>
    <p:sldLayoutId id="2147483677" r:id="rId29"/>
    <p:sldLayoutId id="2147483678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DA66AF7-78A7-A2C5-0A5F-02AC8B31B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027" y="1176625"/>
            <a:ext cx="7506456" cy="1481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671B5"/>
                </a:solidFill>
                <a:latin typeface="Arial" panose="020B0604020202020204" pitchFamily="34" charset="0"/>
              </a:rPr>
              <a:t>Особенности подготовки </a:t>
            </a:r>
            <a:br>
              <a:rPr lang="ru-RU" sz="4000" dirty="0" smtClean="0">
                <a:solidFill>
                  <a:srgbClr val="0671B5"/>
                </a:solidFill>
                <a:latin typeface="Arial" panose="020B0604020202020204" pitchFamily="34" charset="0"/>
              </a:rPr>
            </a:br>
            <a:r>
              <a:rPr lang="ru-RU" sz="4000" b="0" i="0" u="none" strike="noStrike" dirty="0" smtClean="0">
                <a:solidFill>
                  <a:srgbClr val="0671B5"/>
                </a:solidFill>
                <a:effectLst/>
                <a:latin typeface="Arial" panose="020B0604020202020204" pitchFamily="34" charset="0"/>
              </a:rPr>
              <a:t>ВПР ПО ИНФОРМАТИКЕ</a:t>
            </a:r>
            <a:r>
              <a:rPr lang="ru-RU" sz="4000" dirty="0">
                <a:solidFill>
                  <a:srgbClr val="0671B5"/>
                </a:solidFill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rgbClr val="0671B5"/>
                </a:solidFill>
                <a:latin typeface="Arial" panose="020B0604020202020204" pitchFamily="34" charset="0"/>
              </a:rPr>
            </a:br>
            <a:r>
              <a:rPr lang="ru-RU" sz="4000" dirty="0">
                <a:solidFill>
                  <a:srgbClr val="0671B5"/>
                </a:solidFill>
                <a:latin typeface="Arial" panose="020B0604020202020204" pitchFamily="34" charset="0"/>
              </a:rPr>
              <a:t>Разбор заданий, вызвавших наибольшие затруднения</a:t>
            </a:r>
            <a:endParaRPr lang="ru-RU" sz="4800" dirty="0">
              <a:solidFill>
                <a:srgbClr val="0671B5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7DB4B726-2C8C-7961-7DB8-B7FE6AE44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438" y="4145709"/>
            <a:ext cx="7268045" cy="97514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err="1" smtClean="0">
                <a:solidFill>
                  <a:srgbClr val="0671B5"/>
                </a:solidFill>
              </a:rPr>
              <a:t>Галиахметов</a:t>
            </a:r>
            <a:r>
              <a:rPr lang="ru-RU" dirty="0" smtClean="0">
                <a:solidFill>
                  <a:srgbClr val="0671B5"/>
                </a:solidFill>
              </a:rPr>
              <a:t> Альберт </a:t>
            </a:r>
            <a:r>
              <a:rPr lang="ru-RU" dirty="0" err="1" smtClean="0">
                <a:solidFill>
                  <a:srgbClr val="0671B5"/>
                </a:solidFill>
              </a:rPr>
              <a:t>Бурханович</a:t>
            </a:r>
            <a:r>
              <a:rPr lang="ru-RU" dirty="0" smtClean="0">
                <a:solidFill>
                  <a:srgbClr val="0671B5"/>
                </a:solidFill>
              </a:rPr>
              <a:t>, учитель информатики МАОУ СОШ №3 ЗАТО Межгорье</a:t>
            </a:r>
            <a:endParaRPr lang="ru-RU" dirty="0">
              <a:solidFill>
                <a:srgbClr val="0671B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1569" y="4045591"/>
            <a:ext cx="1024467" cy="846665"/>
          </a:xfrm>
          <a:prstGeom prst="rect">
            <a:avLst/>
          </a:prstGeom>
          <a:solidFill>
            <a:srgbClr val="0671B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26 кабинет\Desktop\i.jf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6034" r="5692" b="14943"/>
          <a:stretch/>
        </p:blipFill>
        <p:spPr bwMode="auto">
          <a:xfrm>
            <a:off x="7597955" y="1549401"/>
            <a:ext cx="4458577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Психологическая подготовка учеников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1946" y="1397855"/>
            <a:ext cx="7015788" cy="511301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Советы для учеников: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ВПР — это не экзамен, а проверка знаний.</a:t>
            </a:r>
          </a:p>
          <a:p>
            <a:r>
              <a:rPr lang="ru-RU" dirty="0">
                <a:solidFill>
                  <a:srgbClr val="C00000"/>
                </a:solidFill>
              </a:rPr>
              <a:t>Учимся распределять время (</a:t>
            </a:r>
            <a:r>
              <a:rPr lang="ru-RU" dirty="0" err="1">
                <a:solidFill>
                  <a:srgbClr val="C00000"/>
                </a:solidFill>
              </a:rPr>
              <a:t>тайминг</a:t>
            </a:r>
            <a:r>
              <a:rPr lang="ru-RU" dirty="0">
                <a:solidFill>
                  <a:srgbClr val="C00000"/>
                </a:solidFill>
              </a:rPr>
              <a:t>).</a:t>
            </a:r>
          </a:p>
          <a:p>
            <a:r>
              <a:rPr lang="ru-RU" dirty="0">
                <a:solidFill>
                  <a:srgbClr val="C00000"/>
                </a:solidFill>
              </a:rPr>
              <a:t>Не паниковать при сложных заданиях.</a:t>
            </a:r>
          </a:p>
          <a:p>
            <a:r>
              <a:rPr lang="ru-RU" dirty="0">
                <a:solidFill>
                  <a:srgbClr val="C00000"/>
                </a:solidFill>
              </a:rPr>
              <a:t>Проверять ответы.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Для учителя: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мотивация через успех (разбираем лёгкие задания первыми);</a:t>
            </a:r>
          </a:p>
          <a:p>
            <a:r>
              <a:rPr lang="ru-RU" dirty="0">
                <a:solidFill>
                  <a:srgbClr val="C00000"/>
                </a:solidFill>
              </a:rPr>
              <a:t>игровые формы тренировки.</a:t>
            </a:r>
          </a:p>
        </p:txBody>
      </p:sp>
    </p:spTree>
    <p:extLst>
      <p:ext uri="{BB962C8B-B14F-4D97-AF65-F5344CB8AC3E}">
        <p14:creationId xmlns:p14="http://schemas.microsoft.com/office/powerpoint/2010/main" val="9550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9" y="412335"/>
            <a:ext cx="10858993" cy="260179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671B5"/>
                </a:solidFill>
                <a:latin typeface="Arial" panose="020B0604020202020204" pitchFamily="34" charset="0"/>
              </a:rPr>
              <a:t>Разбор заданий, вызвавших наибольшие затруднения</a:t>
            </a:r>
            <a:endParaRPr lang="ru-RU" dirty="0"/>
          </a:p>
        </p:txBody>
      </p:sp>
      <p:pic>
        <p:nvPicPr>
          <p:cNvPr id="8194" name="Picture 2" descr="C:\Users\26 кабинет\Desktop\vp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33" y="3679684"/>
            <a:ext cx="7086693" cy="26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0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Затруднения в 7 классе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0867" y="1397855"/>
            <a:ext cx="11370073" cy="473201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Задание 8 (7 класс): расчёт информационного объёма</a:t>
            </a:r>
          </a:p>
          <a:p>
            <a:pPr marL="0" indent="0">
              <a:buNone/>
            </a:pPr>
            <a:r>
              <a:rPr lang="ru-RU" b="1" dirty="0" smtClean="0"/>
              <a:t>Пример </a:t>
            </a:r>
            <a:r>
              <a:rPr lang="ru-RU" b="1" dirty="0"/>
              <a:t>задания: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Текст составлен с использованием алфавита мощностью 64 символа и содержит 100 символов. Каков информационный объём текста в битах?</a:t>
            </a:r>
          </a:p>
          <a:p>
            <a:pPr marL="0" indent="0">
              <a:buNone/>
            </a:pPr>
            <a:r>
              <a:rPr lang="ru-RU" b="1" dirty="0"/>
              <a:t>Типичные ошибки: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путают мощность алфавита и информационный вес одного символа;</a:t>
            </a:r>
          </a:p>
          <a:p>
            <a:r>
              <a:rPr lang="ru-RU" dirty="0">
                <a:solidFill>
                  <a:srgbClr val="C00000"/>
                </a:solidFill>
              </a:rPr>
              <a:t>забывают умножить на количество символов;</a:t>
            </a:r>
          </a:p>
          <a:p>
            <a:r>
              <a:rPr lang="ru-RU" dirty="0">
                <a:solidFill>
                  <a:srgbClr val="C00000"/>
                </a:solidFill>
              </a:rPr>
              <a:t>используют неправильную формулу.</a:t>
            </a:r>
          </a:p>
          <a:p>
            <a:pPr marL="0" indent="0">
              <a:buNone/>
            </a:pPr>
            <a:r>
              <a:rPr lang="ru-RU" b="1" dirty="0"/>
              <a:t>Формула:</a:t>
            </a:r>
            <a:r>
              <a:rPr lang="ru-RU" dirty="0"/>
              <a:t> </a:t>
            </a:r>
            <a:r>
              <a:rPr lang="ru-RU" i="1" dirty="0"/>
              <a:t>N</a:t>
            </a:r>
            <a:r>
              <a:rPr lang="ru-RU" dirty="0"/>
              <a:t>=2</a:t>
            </a:r>
            <a:r>
              <a:rPr lang="ru-RU" i="1" dirty="0"/>
              <a:t>i</a:t>
            </a:r>
            <a:r>
              <a:rPr lang="ru-RU" dirty="0"/>
              <a:t>, где </a:t>
            </a:r>
            <a:r>
              <a:rPr lang="ru-RU" i="1" dirty="0"/>
              <a:t>N</a:t>
            </a:r>
            <a:r>
              <a:rPr lang="ru-RU" dirty="0"/>
              <a:t> — мощность алфавита, </a:t>
            </a:r>
            <a:r>
              <a:rPr lang="ru-RU" i="1" dirty="0"/>
              <a:t>i</a:t>
            </a:r>
            <a:r>
              <a:rPr lang="ru-RU" dirty="0"/>
              <a:t> — информационный вес символа.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0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9478" y="635856"/>
            <a:ext cx="10858995" cy="480821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 Решение задания 8</a:t>
            </a:r>
          </a:p>
          <a:p>
            <a:pPr marL="0" indent="0">
              <a:buNone/>
            </a:pPr>
            <a:r>
              <a:rPr lang="ru-RU" b="1" dirty="0" smtClean="0"/>
              <a:t>Пошаговое </a:t>
            </a:r>
            <a:r>
              <a:rPr lang="ru-RU" b="1" dirty="0"/>
              <a:t>решение:</a:t>
            </a:r>
            <a:endParaRPr lang="ru-RU" dirty="0"/>
          </a:p>
          <a:p>
            <a:r>
              <a:rPr lang="ru-RU" dirty="0"/>
              <a:t>Находим информационный вес одного символа:</a:t>
            </a:r>
            <a:br>
              <a:rPr lang="ru-RU" dirty="0"/>
            </a:br>
            <a:r>
              <a:rPr lang="ru-RU" dirty="0"/>
              <a:t>64=2</a:t>
            </a:r>
            <a:r>
              <a:rPr lang="ru-RU" i="1" dirty="0"/>
              <a:t>i</a:t>
            </a:r>
            <a:r>
              <a:rPr lang="ru-RU" dirty="0"/>
              <a:t> → </a:t>
            </a:r>
            <a:r>
              <a:rPr lang="ru-RU" i="1" dirty="0"/>
              <a:t>i</a:t>
            </a:r>
            <a:r>
              <a:rPr lang="ru-RU" dirty="0"/>
              <a:t>=6 бит.</a:t>
            </a:r>
          </a:p>
          <a:p>
            <a:r>
              <a:rPr lang="ru-RU" dirty="0"/>
              <a:t>Вычисляем информационный объём всего текста:</a:t>
            </a:r>
            <a:br>
              <a:rPr lang="ru-RU" dirty="0"/>
            </a:br>
            <a:r>
              <a:rPr lang="ru-RU" i="1" dirty="0"/>
              <a:t>I</a:t>
            </a:r>
            <a:r>
              <a:rPr lang="ru-RU" dirty="0"/>
              <a:t>=</a:t>
            </a:r>
            <a:r>
              <a:rPr lang="ru-RU" i="1" dirty="0" err="1"/>
              <a:t>K</a:t>
            </a:r>
            <a:r>
              <a:rPr lang="ru-RU" dirty="0" err="1"/>
              <a:t>⋅</a:t>
            </a:r>
            <a:r>
              <a:rPr lang="ru-RU" i="1" dirty="0" err="1"/>
              <a:t>i</a:t>
            </a:r>
            <a:r>
              <a:rPr lang="ru-RU" dirty="0"/>
              <a:t>=100⋅6=600 бит.</a:t>
            </a:r>
          </a:p>
          <a:p>
            <a:r>
              <a:rPr lang="ru-RU" b="1" dirty="0"/>
              <a:t>Ответ:</a:t>
            </a:r>
            <a:r>
              <a:rPr lang="ru-RU" dirty="0"/>
              <a:t> 600 бит.</a:t>
            </a:r>
          </a:p>
          <a:p>
            <a:pPr marL="0" indent="0">
              <a:buNone/>
            </a:pPr>
            <a:r>
              <a:rPr lang="ru-RU" b="1" dirty="0"/>
              <a:t>Рекомендации: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тренировать перевод мощности алфавита в биты;</a:t>
            </a:r>
          </a:p>
          <a:p>
            <a:r>
              <a:rPr lang="ru-RU" dirty="0">
                <a:solidFill>
                  <a:srgbClr val="C00000"/>
                </a:solidFill>
              </a:rPr>
              <a:t>отрабатывать умножение на количество символов.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4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7000" y="720522"/>
            <a:ext cx="11116073" cy="490981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Задание 15 (7 класс): работа с графическим редактором</a:t>
            </a:r>
          </a:p>
          <a:p>
            <a:pPr marL="0" indent="0">
              <a:buNone/>
            </a:pPr>
            <a:r>
              <a:rPr lang="ru-RU" b="1" dirty="0" smtClean="0"/>
              <a:t>Пример </a:t>
            </a:r>
            <a:r>
              <a:rPr lang="ru-RU" b="1" dirty="0"/>
              <a:t>задания: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Создайте изображение размером 300×200 пикселей, содержащее:</a:t>
            </a:r>
          </a:p>
          <a:p>
            <a:r>
              <a:rPr lang="ru-RU" dirty="0">
                <a:solidFill>
                  <a:srgbClr val="C00000"/>
                </a:solidFill>
              </a:rPr>
              <a:t>прямоугольник 200×100 пикселей с синей заливкой и красной границей;</a:t>
            </a:r>
          </a:p>
          <a:p>
            <a:r>
              <a:rPr lang="ru-RU" dirty="0">
                <a:solidFill>
                  <a:srgbClr val="C00000"/>
                </a:solidFill>
              </a:rPr>
              <a:t>внутри него — жёлтый круг диаметром 50 пикселей;</a:t>
            </a:r>
          </a:p>
          <a:p>
            <a:r>
              <a:rPr lang="ru-RU" dirty="0">
                <a:solidFill>
                  <a:srgbClr val="C00000"/>
                </a:solidFill>
              </a:rPr>
              <a:t>надпись «Информатика» чёрным шрифтом </a:t>
            </a:r>
            <a:r>
              <a:rPr lang="ru-RU" dirty="0" err="1">
                <a:solidFill>
                  <a:srgbClr val="C00000"/>
                </a:solidFill>
              </a:rPr>
              <a:t>Arial</a:t>
            </a:r>
            <a:r>
              <a:rPr lang="ru-RU" dirty="0">
                <a:solidFill>
                  <a:srgbClr val="C00000"/>
                </a:solidFill>
              </a:rPr>
              <a:t> 16 </a:t>
            </a:r>
            <a:r>
              <a:rPr lang="ru-RU" dirty="0" err="1">
                <a:solidFill>
                  <a:srgbClr val="C00000"/>
                </a:solidFill>
              </a:rPr>
              <a:t>pt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/>
              <a:t>Типичные ошибки: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не соблюдают размеры фигур;</a:t>
            </a:r>
          </a:p>
          <a:p>
            <a:r>
              <a:rPr lang="ru-RU" dirty="0">
                <a:solidFill>
                  <a:srgbClr val="C00000"/>
                </a:solidFill>
              </a:rPr>
              <a:t>путают цвет заливки и границы;</a:t>
            </a:r>
          </a:p>
          <a:p>
            <a:r>
              <a:rPr lang="ru-RU" dirty="0">
                <a:solidFill>
                  <a:srgbClr val="C00000"/>
                </a:solidFill>
              </a:rPr>
              <a:t>не выравнивают элементы.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0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6411" y="491921"/>
            <a:ext cx="10858995" cy="55194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Методика отработки задания 15</a:t>
            </a:r>
          </a:p>
          <a:p>
            <a:pPr marL="0" indent="0">
              <a:buNone/>
            </a:pPr>
            <a:r>
              <a:rPr lang="ru-RU" b="1" dirty="0" smtClean="0"/>
              <a:t>Пошаговый </a:t>
            </a:r>
            <a:r>
              <a:rPr lang="ru-RU" b="1" dirty="0"/>
              <a:t>алгоритм: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Создать холст заданного размера.</a:t>
            </a:r>
          </a:p>
          <a:p>
            <a:r>
              <a:rPr lang="ru-RU" dirty="0">
                <a:solidFill>
                  <a:srgbClr val="C00000"/>
                </a:solidFill>
              </a:rPr>
              <a:t>Использовать инструменты точного задания размеров.</a:t>
            </a:r>
          </a:p>
          <a:p>
            <a:r>
              <a:rPr lang="ru-RU" dirty="0">
                <a:solidFill>
                  <a:srgbClr val="C00000"/>
                </a:solidFill>
              </a:rPr>
              <a:t>Проверять цвета через палитру.</a:t>
            </a:r>
          </a:p>
          <a:p>
            <a:r>
              <a:rPr lang="ru-RU" dirty="0">
                <a:solidFill>
                  <a:srgbClr val="C00000"/>
                </a:solidFill>
              </a:rPr>
              <a:t>Выравнивать элементы по направляющим.</a:t>
            </a:r>
          </a:p>
          <a:p>
            <a:pPr marL="0" indent="0">
              <a:buNone/>
            </a:pPr>
            <a:r>
              <a:rPr lang="ru-RU" b="1" dirty="0"/>
              <a:t>Инструменты: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графические редакторы (</a:t>
            </a:r>
            <a:r>
              <a:rPr lang="ru-RU" dirty="0" err="1">
                <a:solidFill>
                  <a:srgbClr val="C00000"/>
                </a:solidFill>
              </a:rPr>
              <a:t>Paint</a:t>
            </a:r>
            <a:r>
              <a:rPr lang="ru-RU" dirty="0">
                <a:solidFill>
                  <a:srgbClr val="C00000"/>
                </a:solidFill>
              </a:rPr>
              <a:t>, GIMP, </a:t>
            </a:r>
            <a:r>
              <a:rPr lang="ru-RU" dirty="0" err="1">
                <a:solidFill>
                  <a:srgbClr val="C00000"/>
                </a:solidFill>
              </a:rPr>
              <a:t>Adobe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Photoshop</a:t>
            </a:r>
            <a:r>
              <a:rPr lang="ru-RU" dirty="0">
                <a:solidFill>
                  <a:srgbClr val="C00000"/>
                </a:solidFill>
              </a:rPr>
              <a:t>);</a:t>
            </a:r>
          </a:p>
          <a:p>
            <a:r>
              <a:rPr lang="ru-RU" dirty="0">
                <a:solidFill>
                  <a:srgbClr val="C00000"/>
                </a:solidFill>
              </a:rPr>
              <a:t>онлайн-тренажёры для работы с графикой.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0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3412" y="737455"/>
            <a:ext cx="10858995" cy="513841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 Задание 12 (7 класс): форматирование текста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Пример задания: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Определите параметры форматирования выделенного абзаца:</a:t>
            </a:r>
          </a:p>
          <a:p>
            <a:r>
              <a:rPr lang="ru-RU" dirty="0">
                <a:solidFill>
                  <a:srgbClr val="C00000"/>
                </a:solidFill>
              </a:rPr>
              <a:t>тип шрифта;</a:t>
            </a:r>
          </a:p>
          <a:p>
            <a:r>
              <a:rPr lang="ru-RU" dirty="0">
                <a:solidFill>
                  <a:srgbClr val="C00000"/>
                </a:solidFill>
              </a:rPr>
              <a:t>размер шрифта;</a:t>
            </a:r>
          </a:p>
          <a:p>
            <a:r>
              <a:rPr lang="ru-RU" dirty="0">
                <a:solidFill>
                  <a:srgbClr val="C00000"/>
                </a:solidFill>
              </a:rPr>
              <a:t>начертание (жирный/курсив);</a:t>
            </a:r>
          </a:p>
          <a:p>
            <a:r>
              <a:rPr lang="ru-RU" dirty="0">
                <a:solidFill>
                  <a:srgbClr val="C00000"/>
                </a:solidFill>
              </a:rPr>
              <a:t>выравнивание;</a:t>
            </a:r>
          </a:p>
          <a:p>
            <a:r>
              <a:rPr lang="ru-RU" dirty="0">
                <a:solidFill>
                  <a:srgbClr val="C00000"/>
                </a:solidFill>
              </a:rPr>
              <a:t>междустрочный интервал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Типичные ошибки: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путают полужирное и курсивное начертание;</a:t>
            </a:r>
          </a:p>
          <a:p>
            <a:r>
              <a:rPr lang="ru-RU" dirty="0">
                <a:solidFill>
                  <a:srgbClr val="C00000"/>
                </a:solidFill>
              </a:rPr>
              <a:t>не различают выравнивание по левому краю и по ширине.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6700" y="685802"/>
            <a:ext cx="8123768" cy="5698066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Задание 10 (8 класс): таблицы истинности</a:t>
            </a:r>
          </a:p>
          <a:p>
            <a:pPr marL="0" indent="0">
              <a:buNone/>
            </a:pPr>
            <a:r>
              <a:rPr lang="ru-RU" b="1" dirty="0" smtClean="0"/>
              <a:t>Пример </a:t>
            </a:r>
            <a:r>
              <a:rPr lang="ru-RU" b="1" dirty="0"/>
              <a:t>задания: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Постройте таблицу истинности для логического выражения: (</a:t>
            </a:r>
            <a:r>
              <a:rPr lang="ru-RU" i="1" dirty="0">
                <a:solidFill>
                  <a:srgbClr val="C00000"/>
                </a:solidFill>
              </a:rPr>
              <a:t>A</a:t>
            </a:r>
            <a:r>
              <a:rPr lang="ru-RU" dirty="0">
                <a:solidFill>
                  <a:srgbClr val="C00000"/>
                </a:solidFill>
              </a:rPr>
              <a:t>∨</a:t>
            </a:r>
            <a:r>
              <a:rPr lang="ru-RU" i="1" dirty="0">
                <a:solidFill>
                  <a:srgbClr val="C00000"/>
                </a:solidFill>
              </a:rPr>
              <a:t>B</a:t>
            </a:r>
            <a:r>
              <a:rPr lang="ru-RU" dirty="0">
                <a:solidFill>
                  <a:srgbClr val="C00000"/>
                </a:solidFill>
              </a:rPr>
              <a:t>)∧¬</a:t>
            </a:r>
            <a:r>
              <a:rPr lang="ru-RU" i="1" dirty="0">
                <a:solidFill>
                  <a:srgbClr val="C00000"/>
                </a:solidFill>
              </a:rPr>
              <a:t>C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/>
              <a:t>Типичные ошибки: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неправильный порядок выполнения операций;</a:t>
            </a:r>
          </a:p>
          <a:p>
            <a:r>
              <a:rPr lang="ru-RU" dirty="0">
                <a:solidFill>
                  <a:srgbClr val="C00000"/>
                </a:solidFill>
              </a:rPr>
              <a:t>ошибки в вычислении отрицания;</a:t>
            </a:r>
          </a:p>
          <a:p>
            <a:r>
              <a:rPr lang="ru-RU" dirty="0">
                <a:solidFill>
                  <a:srgbClr val="C00000"/>
                </a:solidFill>
              </a:rPr>
              <a:t>пропуск комбинаций значений переменных.</a:t>
            </a:r>
          </a:p>
          <a:p>
            <a:pPr marL="0" indent="0">
              <a:buNone/>
            </a:pPr>
            <a:r>
              <a:rPr lang="ru-RU" b="1" dirty="0"/>
              <a:t>Порядок действий: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Определить количество строк (23=8).</a:t>
            </a:r>
          </a:p>
          <a:p>
            <a:r>
              <a:rPr lang="ru-RU" dirty="0">
                <a:solidFill>
                  <a:srgbClr val="C00000"/>
                </a:solidFill>
              </a:rPr>
              <a:t>Записать все комбинации значений </a:t>
            </a:r>
            <a:r>
              <a:rPr lang="ru-RU" i="1" dirty="0">
                <a:solidFill>
                  <a:srgbClr val="C00000"/>
                </a:solidFill>
              </a:rPr>
              <a:t>A</a:t>
            </a:r>
            <a:r>
              <a:rPr lang="ru-RU" dirty="0">
                <a:solidFill>
                  <a:srgbClr val="C00000"/>
                </a:solidFill>
              </a:rPr>
              <a:t>, </a:t>
            </a:r>
            <a:r>
              <a:rPr lang="ru-RU" i="1" dirty="0">
                <a:solidFill>
                  <a:srgbClr val="C00000"/>
                </a:solidFill>
              </a:rPr>
              <a:t>B</a:t>
            </a:r>
            <a:r>
              <a:rPr lang="ru-RU" dirty="0">
                <a:solidFill>
                  <a:srgbClr val="C00000"/>
                </a:solidFill>
              </a:rPr>
              <a:t>, </a:t>
            </a:r>
            <a:r>
              <a:rPr lang="ru-RU" i="1" dirty="0">
                <a:solidFill>
                  <a:srgbClr val="C00000"/>
                </a:solidFill>
              </a:rPr>
              <a:t>C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Вычислить промежуточные значения.</a:t>
            </a:r>
          </a:p>
          <a:p>
            <a:endParaRPr lang="ru-RU" dirty="0"/>
          </a:p>
        </p:txBody>
      </p:sp>
      <p:pic>
        <p:nvPicPr>
          <p:cNvPr id="9218" name="Picture 2" descr="C:\Users\26 кабинет\Desktop\i (2).jf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3518" r="11876" b="1296"/>
          <a:stretch/>
        </p:blipFill>
        <p:spPr bwMode="auto">
          <a:xfrm>
            <a:off x="8034867" y="1490133"/>
            <a:ext cx="4072466" cy="435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6279" y="627387"/>
            <a:ext cx="10858995" cy="492674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Задание 12 (8 класс): программирование для «Робота»</a:t>
            </a:r>
          </a:p>
          <a:p>
            <a:pPr marL="0" indent="0">
              <a:buNone/>
            </a:pPr>
            <a:r>
              <a:rPr lang="ru-RU" b="1" dirty="0" smtClean="0"/>
              <a:t>Пример </a:t>
            </a:r>
            <a:r>
              <a:rPr lang="ru-RU" b="1" dirty="0"/>
              <a:t>задания: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Напишите алгоритм для Робота, который закрашивает все клетки над горизонтальной стеной неизвестной длины. Робот находится в произвольной клетке над стеной.</a:t>
            </a:r>
          </a:p>
          <a:p>
            <a:pPr marL="0" indent="0">
              <a:buNone/>
            </a:pPr>
            <a:r>
              <a:rPr lang="ru-RU" b="1" dirty="0"/>
              <a:t>Типичные ошибки: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бесконечный цикл из‑за неверного условия;</a:t>
            </a:r>
          </a:p>
          <a:p>
            <a:r>
              <a:rPr lang="ru-RU" dirty="0">
                <a:solidFill>
                  <a:srgbClr val="C00000"/>
                </a:solidFill>
              </a:rPr>
              <a:t>робот выходит за границы поля;</a:t>
            </a:r>
          </a:p>
          <a:p>
            <a:r>
              <a:rPr lang="ru-RU" dirty="0">
                <a:solidFill>
                  <a:srgbClr val="C00000"/>
                </a:solidFill>
              </a:rPr>
              <a:t>не все клетки закрашиваются.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2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6211" y="525788"/>
            <a:ext cx="9606589" cy="4613479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Решение задания 12</a:t>
            </a:r>
          </a:p>
          <a:p>
            <a:pPr marL="0" indent="0">
              <a:buNone/>
            </a:pPr>
            <a:r>
              <a:rPr lang="ru-RU" b="1" dirty="0" smtClean="0"/>
              <a:t>Правильное </a:t>
            </a:r>
            <a:r>
              <a:rPr lang="ru-RU" b="1" dirty="0"/>
              <a:t>решение (на псевдокоде</a:t>
            </a:r>
            <a:r>
              <a:rPr lang="ru-RU" b="1" dirty="0" smtClean="0"/>
              <a:t>):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нц</a:t>
            </a:r>
            <a:r>
              <a:rPr lang="ru-RU" dirty="0">
                <a:solidFill>
                  <a:srgbClr val="FF0000"/>
                </a:solidFill>
              </a:rPr>
              <a:t> пока снизу стена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закрасить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вправо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кц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закрасить  // последняя клетка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Пояснения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цикл выполняется, пока под Роботом есть стена;</a:t>
            </a:r>
          </a:p>
          <a:p>
            <a:r>
              <a:rPr lang="ru-RU" dirty="0"/>
              <a:t>на каждом шаге Робот закрашивает текущую клетку и двигается вправо;</a:t>
            </a:r>
          </a:p>
          <a:p>
            <a:r>
              <a:rPr lang="ru-RU" dirty="0"/>
              <a:t>последняя клетка закрашивается отдельно после выхода из цикла.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C:\Users\26 кабинет\Desktop\php1RE4sj_konspekt_html_120e973e1f2227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4" y="1024996"/>
            <a:ext cx="59721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26 кабинет\Desktop\e9588b4fd7424cfc160feb6dc62692ee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" b="32058"/>
          <a:stretch/>
        </p:blipFill>
        <p:spPr bwMode="auto">
          <a:xfrm>
            <a:off x="1442145" y="4940300"/>
            <a:ext cx="3364094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1553" y="2539999"/>
            <a:ext cx="5048250" cy="2751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55734" y="24368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Назначение и цели ВПР</a:t>
            </a:r>
            <a:endParaRPr lang="ru-RU" dirty="0"/>
          </a:p>
          <a:p>
            <a:r>
              <a:rPr lang="ru-RU" dirty="0"/>
              <a:t>Всероссийские проверочные работы (ВПР) проводятся </a:t>
            </a:r>
            <a:endParaRPr lang="ru-RU" dirty="0" smtClean="0"/>
          </a:p>
          <a:p>
            <a:r>
              <a:rPr lang="ru-RU" dirty="0" smtClean="0"/>
              <a:t>для</a:t>
            </a:r>
            <a:r>
              <a:rPr lang="ru-RU" dirty="0"/>
              <a:t> мониторинга уровня подготовки обучающихся в </a:t>
            </a:r>
            <a:endParaRPr lang="ru-RU" dirty="0" smtClean="0"/>
          </a:p>
          <a:p>
            <a:r>
              <a:rPr lang="ru-RU" dirty="0" smtClean="0"/>
              <a:t>соответствии</a:t>
            </a:r>
            <a:r>
              <a:rPr lang="ru-RU" dirty="0"/>
              <a:t> с требованиями ФГОС и ФОП ООО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Назначение ВПР по информатике — оценить качество общеобразовательной подготовки </a:t>
            </a:r>
            <a:endParaRPr lang="ru-RU" dirty="0" smtClean="0"/>
          </a:p>
          <a:p>
            <a:r>
              <a:rPr lang="ru-RU" dirty="0" smtClean="0"/>
              <a:t>учащихся</a:t>
            </a:r>
            <a:r>
              <a:rPr lang="ru-RU" dirty="0"/>
              <a:t> 7 и 8 классов. 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Результаты</a:t>
            </a:r>
            <a:r>
              <a:rPr lang="ru-RU" dirty="0"/>
              <a:t> ВПР могут быть использованы:</a:t>
            </a:r>
          </a:p>
          <a:p>
            <a:pPr lvl="0"/>
            <a:r>
              <a:rPr lang="ru-RU" dirty="0"/>
              <a:t>образовательными организациями — для совершенствования методики преподавания;</a:t>
            </a:r>
          </a:p>
          <a:p>
            <a:pPr lvl="0"/>
            <a:r>
              <a:rPr lang="ru-RU" dirty="0"/>
              <a:t>муниципальными и региональными органами </a:t>
            </a:r>
            <a:endParaRPr lang="ru-RU" dirty="0" smtClean="0"/>
          </a:p>
          <a:p>
            <a:pPr lvl="0"/>
            <a:r>
              <a:rPr lang="ru-RU" dirty="0" smtClean="0"/>
              <a:t>управления</a:t>
            </a:r>
            <a:r>
              <a:rPr lang="ru-RU" dirty="0"/>
              <a:t> </a:t>
            </a:r>
            <a:r>
              <a:rPr lang="ru-RU" dirty="0" smtClean="0"/>
              <a:t>образованием</a:t>
            </a:r>
            <a:r>
              <a:rPr lang="ru-RU" dirty="0"/>
              <a:t> — для анализа состояния системы образования и формирования программ её развития.</a:t>
            </a:r>
          </a:p>
        </p:txBody>
      </p:sp>
      <p:pic>
        <p:nvPicPr>
          <p:cNvPr id="3074" name="Picture 2" descr="C:\Users\26 кабинет\Desktop\ВПР 2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3" y="0"/>
            <a:ext cx="50482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EA773A1-CBD4-F2D4-CCF0-7A8EE8EF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5" y="2774263"/>
            <a:ext cx="1677769" cy="23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89EB2DD-5E16-314A-AE3A-2AB2C63ED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33" y="2800396"/>
            <a:ext cx="1659467" cy="23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671946" y="270934"/>
            <a:ext cx="6956521" cy="4952999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Заключение</a:t>
            </a:r>
          </a:p>
          <a:p>
            <a:pPr marL="0" indent="0">
              <a:buNone/>
            </a:pPr>
            <a:r>
              <a:rPr lang="ru-RU" b="1" dirty="0" smtClean="0"/>
              <a:t>	Ключевые </a:t>
            </a:r>
            <a:r>
              <a:rPr lang="ru-RU" b="1" dirty="0"/>
              <a:t>выводы:</a:t>
            </a:r>
            <a:endParaRPr lang="ru-RU" dirty="0"/>
          </a:p>
          <a:p>
            <a:r>
              <a:rPr lang="ru-RU" dirty="0"/>
              <a:t>подготовка к ВПР — системный процесс;</a:t>
            </a:r>
          </a:p>
          <a:p>
            <a:r>
              <a:rPr lang="ru-RU" dirty="0"/>
              <a:t>важно сочетать теорию и практику;</a:t>
            </a:r>
          </a:p>
          <a:p>
            <a:r>
              <a:rPr lang="ru-RU" dirty="0"/>
              <a:t>электронные ресурсы и пробные работы повышают результат;</a:t>
            </a:r>
          </a:p>
          <a:p>
            <a:r>
              <a:rPr lang="ru-RU" dirty="0"/>
              <a:t>психологическая подготовка снижает стресс.</a:t>
            </a:r>
          </a:p>
          <a:p>
            <a:pPr marL="0" indent="0">
              <a:buNone/>
            </a:pPr>
            <a:r>
              <a:rPr lang="ru-RU" b="1" dirty="0" smtClean="0"/>
              <a:t>	Призыв </a:t>
            </a:r>
            <a:r>
              <a:rPr lang="ru-RU" b="1" dirty="0"/>
              <a:t>к действию:</a:t>
            </a:r>
            <a:endParaRPr lang="ru-RU" dirty="0"/>
          </a:p>
          <a:p>
            <a:r>
              <a:rPr lang="ru-RU" dirty="0"/>
              <a:t>внедряйте поэтапную подготовку;</a:t>
            </a:r>
          </a:p>
          <a:p>
            <a:r>
              <a:rPr lang="ru-RU" dirty="0"/>
              <a:t>используйте пробные ВПР для диагностики.</a:t>
            </a:r>
          </a:p>
          <a:p>
            <a:endParaRPr lang="ru-RU" dirty="0"/>
          </a:p>
        </p:txBody>
      </p:sp>
      <p:pic>
        <p:nvPicPr>
          <p:cNvPr id="11266" name="Picture 2" descr="C:\Users\26 кабинет\Desktop\i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5145"/>
            <a:ext cx="5913966" cy="23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800" b="1" dirty="0"/>
              <a:t>Спасибо за внимание!</a:t>
            </a:r>
            <a:endParaRPr lang="ru-RU" sz="4800" dirty="0"/>
          </a:p>
          <a:p>
            <a:pPr marL="0" indent="0" algn="ctr">
              <a:buNone/>
            </a:pPr>
            <a:r>
              <a:rPr lang="ru-RU" sz="4800" b="1" dirty="0"/>
              <a:t>Готов ответить на ваши вопросы.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35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E2AD32-394B-18A4-1C43-906FFC99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671B5"/>
                </a:solidFill>
              </a:rPr>
              <a:t>ВПР пишут 2 урока не более 45 минут каждый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2AAF1C-4ED4-EDF4-78FB-7E472005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05" y="1672175"/>
            <a:ext cx="10858994" cy="141392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>работа состоит из 2 частей: теоретической и практической 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C5FBFA85-EA1C-C9B4-9ED6-9591A2246A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949" y="3411742"/>
            <a:ext cx="5330825" cy="2904699"/>
          </a:xfrm>
        </p:spPr>
        <p:txBody>
          <a:bodyPr/>
          <a:lstStyle/>
          <a:p>
            <a:r>
              <a:rPr lang="ru-RU" sz="4000" dirty="0">
                <a:solidFill>
                  <a:srgbClr val="0671B5"/>
                </a:solidFill>
              </a:rPr>
              <a:t>7 класс: 15 заданий</a:t>
            </a:r>
          </a:p>
          <a:p>
            <a:r>
              <a:rPr lang="ru-RU" dirty="0"/>
              <a:t>1-12 теоретическая часть</a:t>
            </a:r>
          </a:p>
          <a:p>
            <a:r>
              <a:rPr lang="ru-RU" dirty="0"/>
              <a:t>13-15 практическая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23835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1949" y="412336"/>
            <a:ext cx="10858993" cy="5697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Составляющие готовности к сдаче ВПР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1945" y="1397855"/>
            <a:ext cx="10858995" cy="287781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Информационная</a:t>
            </a:r>
            <a:r>
              <a:rPr lang="ru-RU" dirty="0"/>
              <a:t> — знание правил поведения на ВПР, формата заданий</a:t>
            </a:r>
            <a:r>
              <a:rPr lang="ru-RU" dirty="0" smtClean="0"/>
              <a:t>,</a:t>
            </a:r>
          </a:p>
          <a:p>
            <a:pPr marL="0" lvl="0" indent="0">
              <a:buNone/>
            </a:pPr>
            <a:r>
              <a:rPr lang="ru-RU" dirty="0"/>
              <a:t> требований к </a:t>
            </a:r>
            <a:r>
              <a:rPr lang="ru-RU" dirty="0" smtClean="0"/>
              <a:t>оформлению</a:t>
            </a:r>
            <a:r>
              <a:rPr lang="ru-RU" dirty="0"/>
              <a:t> ответов.</a:t>
            </a:r>
          </a:p>
          <a:p>
            <a:pPr lvl="0"/>
            <a:r>
              <a:rPr lang="ru-RU" b="1" dirty="0"/>
              <a:t>Предметная (содержательная)</a:t>
            </a:r>
            <a:r>
              <a:rPr lang="ru-RU" dirty="0"/>
              <a:t> — владение теоретическим материалом и умение решать типовые задачи.</a:t>
            </a:r>
          </a:p>
          <a:p>
            <a:pPr lvl="0"/>
            <a:r>
              <a:rPr lang="ru-RU" b="1" dirty="0"/>
              <a:t>Психологическая</a:t>
            </a:r>
            <a:r>
              <a:rPr lang="ru-RU" dirty="0"/>
              <a:t> — уверенность в своих силах, умение справляться со стрессом.</a:t>
            </a:r>
          </a:p>
          <a:p>
            <a:endParaRPr lang="ru-RU" dirty="0"/>
          </a:p>
        </p:txBody>
      </p:sp>
      <p:pic>
        <p:nvPicPr>
          <p:cNvPr id="4098" name="Picture 2" descr="C:\Users\26 кабинет\Desktop\vector-document-in-folder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843868"/>
            <a:ext cx="2865965" cy="28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26 кабинет\Desktop\vitamine-pentru-memor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31" y="4085166"/>
            <a:ext cx="3937001" cy="2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754594C-9C19-064C-8900-E32BFA7C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00" y="4013199"/>
            <a:ext cx="1716900" cy="24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E2AD32-394B-18A4-1C43-906FFC99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671B5"/>
                </a:solidFill>
              </a:rPr>
              <a:t>ВПР пишут 2 урока не более 45 минут каждый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2AAF1C-4ED4-EDF4-78FB-7E472005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05" y="1672175"/>
            <a:ext cx="10858994" cy="141392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>работа состоит из 2 частей: теоретической и практической 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010299F5-3FA5-3875-E441-2170D2D931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9064" y="3698933"/>
            <a:ext cx="5330825" cy="2904699"/>
          </a:xfrm>
        </p:spPr>
        <p:txBody>
          <a:bodyPr/>
          <a:lstStyle/>
          <a:p>
            <a:r>
              <a:rPr lang="ru-RU" sz="4000" dirty="0">
                <a:solidFill>
                  <a:srgbClr val="0671B5"/>
                </a:solidFill>
              </a:rPr>
              <a:t>8 класс: 12 заданий</a:t>
            </a:r>
          </a:p>
          <a:p>
            <a:r>
              <a:rPr lang="ru-RU" dirty="0"/>
              <a:t>1-10 теоретическая часть</a:t>
            </a:r>
          </a:p>
          <a:p>
            <a:r>
              <a:rPr lang="ru-RU" dirty="0"/>
              <a:t>11-12 практическая часть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2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1816" y="412335"/>
            <a:ext cx="10858993" cy="74795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Анализ типичных ошибок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332" y="1262537"/>
            <a:ext cx="78570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Частые ошибки учеников:</a:t>
            </a:r>
            <a:endParaRPr lang="ru-RU" sz="3200" dirty="0"/>
          </a:p>
          <a:p>
            <a:r>
              <a:rPr lang="ru-RU" sz="3200" dirty="0"/>
              <a:t>системы счисления (перевод чисел</a:t>
            </a:r>
            <a:r>
              <a:rPr lang="ru-RU" sz="3200" dirty="0" smtClean="0"/>
              <a:t>);</a:t>
            </a:r>
          </a:p>
          <a:p>
            <a:endParaRPr lang="ru-RU" sz="3200" dirty="0"/>
          </a:p>
          <a:p>
            <a:r>
              <a:rPr lang="ru-RU" sz="3200" dirty="0"/>
              <a:t>построение таблиц истинности</a:t>
            </a:r>
            <a:r>
              <a:rPr lang="ru-RU" sz="3200" dirty="0" smtClean="0"/>
              <a:t>;</a:t>
            </a:r>
          </a:p>
          <a:p>
            <a:endParaRPr lang="ru-RU" sz="3200" dirty="0"/>
          </a:p>
          <a:p>
            <a:r>
              <a:rPr lang="ru-RU" sz="3200" dirty="0"/>
              <a:t>работа с алгоритмами и блок-схемами</a:t>
            </a:r>
            <a:r>
              <a:rPr lang="ru-RU" sz="3200" dirty="0" smtClean="0"/>
              <a:t>;</a:t>
            </a:r>
          </a:p>
          <a:p>
            <a:endParaRPr lang="ru-RU" sz="3200" dirty="0"/>
          </a:p>
          <a:p>
            <a:r>
              <a:rPr lang="ru-RU" sz="3200" dirty="0"/>
              <a:t>ошибки в оформлении ответов </a:t>
            </a:r>
            <a:endParaRPr lang="ru-RU" sz="3200" dirty="0" smtClean="0"/>
          </a:p>
          <a:p>
            <a:r>
              <a:rPr lang="ru-RU" sz="3200" dirty="0" smtClean="0"/>
              <a:t>(</a:t>
            </a:r>
            <a:r>
              <a:rPr lang="ru-RU" sz="3200" dirty="0"/>
              <a:t>особенно в части 2).</a:t>
            </a:r>
          </a:p>
        </p:txBody>
      </p:sp>
      <p:pic>
        <p:nvPicPr>
          <p:cNvPr id="5122" name="Picture 2" descr="C:\Users\26 кабинет\Desktop\finance-graph-vector_599862-10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50" y="3422120"/>
            <a:ext cx="4566650" cy="34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4703" y="1710268"/>
            <a:ext cx="7314630" cy="3784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Этапы подготовки:</a:t>
            </a:r>
            <a:r>
              <a:rPr lang="ru-RU" b="0" dirty="0">
                <a:solidFill>
                  <a:srgbClr val="C00000"/>
                </a:solidFill>
              </a:rPr>
              <a:t/>
            </a:r>
            <a:br>
              <a:rPr lang="ru-RU" b="0" dirty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>Анализ типичных ошибок.</a:t>
            </a:r>
            <a:br>
              <a:rPr lang="ru-RU" b="0" dirty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>Поэтапное освоение тем.</a:t>
            </a:r>
            <a:br>
              <a:rPr lang="ru-RU" b="0" dirty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>Регулярные тренировки.</a:t>
            </a:r>
            <a:br>
              <a:rPr lang="ru-RU" b="0" dirty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>Использование электронных ресурсов.</a:t>
            </a:r>
            <a:br>
              <a:rPr lang="ru-RU" b="0" dirty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>Пробные ВПР.</a:t>
            </a:r>
            <a:br>
              <a:rPr lang="ru-RU" b="0" dirty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>Психологическая подготовка.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7835" y="329282"/>
            <a:ext cx="10506566" cy="771385"/>
          </a:xfrm>
        </p:spPr>
        <p:txBody>
          <a:bodyPr/>
          <a:lstStyle/>
          <a:p>
            <a:r>
              <a:rPr lang="ru-RU" b="1" dirty="0"/>
              <a:t>Пошаговый план подготовки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146" name="Picture 2" descr="C:\Users\26 кабинет\Desktop\template-timeline-infographic-colored-horizontal-numbered-for-six-position-can-be-used-for-workflow-banner-diagram-web-design-area-chart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82" y="3804294"/>
            <a:ext cx="5506018" cy="30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Электронные ресурсы для подготовки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1946" y="1397854"/>
            <a:ext cx="6152188" cy="454574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«Российская электронная школа» (РЭШ);</a:t>
            </a:r>
          </a:p>
          <a:p>
            <a:r>
              <a:rPr lang="ru-RU" dirty="0"/>
              <a:t>«Яндекс Учебник»;</a:t>
            </a:r>
          </a:p>
          <a:p>
            <a:r>
              <a:rPr lang="ru-RU" dirty="0"/>
              <a:t>«Решу ВПР»;</a:t>
            </a:r>
          </a:p>
          <a:p>
            <a:r>
              <a:rPr lang="ru-RU" dirty="0"/>
              <a:t>тренажёры по алгоритмизации (Кумир, </a:t>
            </a:r>
            <a:r>
              <a:rPr lang="ru-RU" dirty="0" err="1"/>
              <a:t>Scratch</a:t>
            </a:r>
            <a:r>
              <a:rPr lang="ru-RU" dirty="0"/>
              <a:t>);</a:t>
            </a:r>
          </a:p>
          <a:p>
            <a:r>
              <a:rPr lang="ru-RU" dirty="0"/>
              <a:t>интерактивные тесты по кодированию информации.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52" y="821744"/>
            <a:ext cx="5291667" cy="285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1" y="3759200"/>
            <a:ext cx="5191736" cy="270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0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Пробные ВПР: организация и анализ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1733" y="1397855"/>
            <a:ext cx="11209207" cy="394461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600" b="1" dirty="0"/>
              <a:t>Как проводить пробные ВПР:</a:t>
            </a:r>
            <a:endParaRPr lang="ru-RU" sz="4600" dirty="0"/>
          </a:p>
          <a:p>
            <a:r>
              <a:rPr lang="ru-RU" sz="4600" dirty="0"/>
              <a:t>в условиях, приближённых к реальным (время, оборудование);</a:t>
            </a:r>
          </a:p>
          <a:p>
            <a:r>
              <a:rPr lang="ru-RU" sz="4600" dirty="0"/>
              <a:t>разбор результатов по критериям оценивания;</a:t>
            </a:r>
          </a:p>
          <a:p>
            <a:r>
              <a:rPr lang="ru-RU" sz="4600" dirty="0"/>
              <a:t>индивидуальная работа с учениками по ошибкам.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0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16550</TotalTime>
  <Words>232</Words>
  <Application>Microsoft Office PowerPoint</Application>
  <PresentationFormat>Произвольный</PresentationFormat>
  <Paragraphs>155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Особенности подготовки  ВПР ПО ИНФОРМАТИКЕ Разбор заданий, вызвавших наибольшие затруднения</vt:lpstr>
      <vt:lpstr>Презентация PowerPoint</vt:lpstr>
      <vt:lpstr>ВПР пишут 2 урока не более 45 минут каждый</vt:lpstr>
      <vt:lpstr>Составляющие готовности к сдаче ВПР </vt:lpstr>
      <vt:lpstr>ВПР пишут 2 урока не более 45 минут каждый</vt:lpstr>
      <vt:lpstr>Презентация PowerPoint</vt:lpstr>
      <vt:lpstr>Этапы подготовки: Анализ типичных ошибок. Поэтапное освоение тем. Регулярные тренировки. Использование электронных ресурсов. Пробные ВПР. Психологическая подготовка. </vt:lpstr>
      <vt:lpstr>Электронные ресурсы для подготовки </vt:lpstr>
      <vt:lpstr> Пробные ВПР: организация и анализ </vt:lpstr>
      <vt:lpstr>Психологическая подготовка учеников </vt:lpstr>
      <vt:lpstr>Разбор заданий, вызвавших наибольшие затруднения</vt:lpstr>
      <vt:lpstr>Затруднения в 7 классе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И ДАННЫЕ</dc:title>
  <dc:creator>Microsoft Office User</dc:creator>
  <cp:lastModifiedBy>26 кабинет</cp:lastModifiedBy>
  <cp:revision>41</cp:revision>
  <dcterms:created xsi:type="dcterms:W3CDTF">2022-06-06T08:49:50Z</dcterms:created>
  <dcterms:modified xsi:type="dcterms:W3CDTF">2026-02-13T05:31:19Z</dcterms:modified>
</cp:coreProperties>
</file>